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395" r:id="rId3"/>
    <p:sldId id="383" r:id="rId4"/>
    <p:sldId id="415" r:id="rId5"/>
    <p:sldId id="397" r:id="rId6"/>
    <p:sldId id="398" r:id="rId7"/>
    <p:sldId id="399" r:id="rId8"/>
    <p:sldId id="389" r:id="rId9"/>
    <p:sldId id="385" r:id="rId10"/>
    <p:sldId id="391" r:id="rId11"/>
    <p:sldId id="384" r:id="rId12"/>
    <p:sldId id="386" r:id="rId13"/>
    <p:sldId id="404" r:id="rId14"/>
    <p:sldId id="400" r:id="rId15"/>
    <p:sldId id="402" r:id="rId16"/>
    <p:sldId id="406" r:id="rId17"/>
    <p:sldId id="407" r:id="rId18"/>
    <p:sldId id="408" r:id="rId19"/>
    <p:sldId id="410" r:id="rId20"/>
    <p:sldId id="259" r:id="rId21"/>
    <p:sldId id="411" r:id="rId22"/>
    <p:sldId id="412" r:id="rId23"/>
    <p:sldId id="413" r:id="rId24"/>
    <p:sldId id="416" r:id="rId25"/>
    <p:sldId id="417" r:id="rId26"/>
    <p:sldId id="418" r:id="rId27"/>
  </p:sldIdLst>
  <p:sldSz cx="9144000" cy="6858000" type="screen4x3"/>
  <p:notesSz cx="6794500" cy="9921875"/>
  <p:defaultTextStyle>
    <a:defPPr>
      <a:defRPr lang="en-GB"/>
    </a:defPPr>
    <a:lvl1pPr algn="l" rtl="0" fontAlgn="base">
      <a:spcBef>
        <a:spcPct val="0"/>
      </a:spcBef>
      <a:spcAft>
        <a:spcPct val="0"/>
      </a:spcAft>
      <a:defRPr kern="1200">
        <a:solidFill>
          <a:schemeClr val="tx1"/>
        </a:solidFill>
        <a:latin typeface="Comic Sans MS" pitchFamily="-65" charset="0"/>
        <a:ea typeface="ＭＳ Ｐゴシック" pitchFamily="-65" charset="-128"/>
        <a:cs typeface="ＭＳ Ｐゴシック" pitchFamily="-65" charset="-128"/>
      </a:defRPr>
    </a:lvl1pPr>
    <a:lvl2pPr marL="457200" algn="l" rtl="0" fontAlgn="base">
      <a:spcBef>
        <a:spcPct val="0"/>
      </a:spcBef>
      <a:spcAft>
        <a:spcPct val="0"/>
      </a:spcAft>
      <a:defRPr kern="1200">
        <a:solidFill>
          <a:schemeClr val="tx1"/>
        </a:solidFill>
        <a:latin typeface="Comic Sans MS" pitchFamily="-65" charset="0"/>
        <a:ea typeface="ＭＳ Ｐゴシック" pitchFamily="-65" charset="-128"/>
        <a:cs typeface="ＭＳ Ｐゴシック" pitchFamily="-65" charset="-128"/>
      </a:defRPr>
    </a:lvl2pPr>
    <a:lvl3pPr marL="914400" algn="l" rtl="0" fontAlgn="base">
      <a:spcBef>
        <a:spcPct val="0"/>
      </a:spcBef>
      <a:spcAft>
        <a:spcPct val="0"/>
      </a:spcAft>
      <a:defRPr kern="1200">
        <a:solidFill>
          <a:schemeClr val="tx1"/>
        </a:solidFill>
        <a:latin typeface="Comic Sans MS" pitchFamily="-65" charset="0"/>
        <a:ea typeface="ＭＳ Ｐゴシック" pitchFamily="-65" charset="-128"/>
        <a:cs typeface="ＭＳ Ｐゴシック" pitchFamily="-65" charset="-128"/>
      </a:defRPr>
    </a:lvl3pPr>
    <a:lvl4pPr marL="1371600" algn="l" rtl="0" fontAlgn="base">
      <a:spcBef>
        <a:spcPct val="0"/>
      </a:spcBef>
      <a:spcAft>
        <a:spcPct val="0"/>
      </a:spcAft>
      <a:defRPr kern="1200">
        <a:solidFill>
          <a:schemeClr val="tx1"/>
        </a:solidFill>
        <a:latin typeface="Comic Sans MS" pitchFamily="-65" charset="0"/>
        <a:ea typeface="ＭＳ Ｐゴシック" pitchFamily="-65" charset="-128"/>
        <a:cs typeface="ＭＳ Ｐゴシック" pitchFamily="-65" charset="-128"/>
      </a:defRPr>
    </a:lvl4pPr>
    <a:lvl5pPr marL="1828800" algn="l" rtl="0" fontAlgn="base">
      <a:spcBef>
        <a:spcPct val="0"/>
      </a:spcBef>
      <a:spcAft>
        <a:spcPct val="0"/>
      </a:spcAft>
      <a:defRPr kern="1200">
        <a:solidFill>
          <a:schemeClr val="tx1"/>
        </a:solidFill>
        <a:latin typeface="Comic Sans MS" pitchFamily="-65" charset="0"/>
        <a:ea typeface="ＭＳ Ｐゴシック" pitchFamily="-65" charset="-128"/>
        <a:cs typeface="ＭＳ Ｐゴシック" pitchFamily="-65" charset="-128"/>
      </a:defRPr>
    </a:lvl5pPr>
    <a:lvl6pPr marL="2286000" algn="l" defTabSz="457200" rtl="0" eaLnBrk="1" latinLnBrk="0" hangingPunct="1">
      <a:defRPr kern="1200">
        <a:solidFill>
          <a:schemeClr val="tx1"/>
        </a:solidFill>
        <a:latin typeface="Comic Sans MS" pitchFamily="-65" charset="0"/>
        <a:ea typeface="ＭＳ Ｐゴシック" pitchFamily="-65" charset="-128"/>
        <a:cs typeface="ＭＳ Ｐゴシック" pitchFamily="-65" charset="-128"/>
      </a:defRPr>
    </a:lvl6pPr>
    <a:lvl7pPr marL="2743200" algn="l" defTabSz="457200" rtl="0" eaLnBrk="1" latinLnBrk="0" hangingPunct="1">
      <a:defRPr kern="1200">
        <a:solidFill>
          <a:schemeClr val="tx1"/>
        </a:solidFill>
        <a:latin typeface="Comic Sans MS" pitchFamily="-65" charset="0"/>
        <a:ea typeface="ＭＳ Ｐゴシック" pitchFamily="-65" charset="-128"/>
        <a:cs typeface="ＭＳ Ｐゴシック" pitchFamily="-65" charset="-128"/>
      </a:defRPr>
    </a:lvl7pPr>
    <a:lvl8pPr marL="3200400" algn="l" defTabSz="457200" rtl="0" eaLnBrk="1" latinLnBrk="0" hangingPunct="1">
      <a:defRPr kern="1200">
        <a:solidFill>
          <a:schemeClr val="tx1"/>
        </a:solidFill>
        <a:latin typeface="Comic Sans MS" pitchFamily="-65" charset="0"/>
        <a:ea typeface="ＭＳ Ｐゴシック" pitchFamily="-65" charset="-128"/>
        <a:cs typeface="ＭＳ Ｐゴシック" pitchFamily="-65" charset="-128"/>
      </a:defRPr>
    </a:lvl8pPr>
    <a:lvl9pPr marL="3657600" algn="l" defTabSz="457200" rtl="0" eaLnBrk="1" latinLnBrk="0" hangingPunct="1">
      <a:defRPr kern="1200">
        <a:solidFill>
          <a:schemeClr val="tx1"/>
        </a:solidFill>
        <a:latin typeface="Comic Sans MS" pitchFamily="-65" charset="0"/>
        <a:ea typeface="ＭＳ Ｐゴシック" pitchFamily="-65" charset="-128"/>
        <a:cs typeface="ＭＳ Ｐゴシック" pitchFamily="-65"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158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65" charset="-52"/>
              </a:defRPr>
            </a:lvl1pPr>
          </a:lstStyle>
          <a:p>
            <a:r>
              <a:rPr lang="en-GB" dirty="0"/>
              <a:t>Intermediate 2 Multimedia Technology</a:t>
            </a:r>
          </a:p>
        </p:txBody>
      </p:sp>
      <p:sp>
        <p:nvSpPr>
          <p:cNvPr id="106499" name="Rectangle 3"/>
          <p:cNvSpPr>
            <a:spLocks noGrp="1" noChangeArrowheads="1"/>
          </p:cNvSpPr>
          <p:nvPr>
            <p:ph type="dt" sz="quarter"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65" charset="-52"/>
              </a:defRPr>
            </a:lvl1pPr>
          </a:lstStyle>
          <a:p>
            <a:endParaRPr lang="en-US" dirty="0"/>
          </a:p>
        </p:txBody>
      </p:sp>
      <p:sp>
        <p:nvSpPr>
          <p:cNvPr id="106500" name="Rectangle 4"/>
          <p:cNvSpPr>
            <a:spLocks noGrp="1" noChangeArrowheads="1"/>
          </p:cNvSpPr>
          <p:nvPr>
            <p:ph type="ftr" sz="quarter" idx="2"/>
          </p:nvPr>
        </p:nvSpPr>
        <p:spPr bwMode="auto">
          <a:xfrm>
            <a:off x="0" y="9423400"/>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65" charset="-52"/>
              </a:defRPr>
            </a:lvl1pPr>
          </a:lstStyle>
          <a:p>
            <a:r>
              <a:rPr lang="en-GB" dirty="0"/>
              <a:t>Forfar Academy</a:t>
            </a:r>
          </a:p>
        </p:txBody>
      </p:sp>
      <p:sp>
        <p:nvSpPr>
          <p:cNvPr id="106501" name="Rectangle 5"/>
          <p:cNvSpPr>
            <a:spLocks noGrp="1" noChangeArrowheads="1"/>
          </p:cNvSpPr>
          <p:nvPr>
            <p:ph type="sldNum" sz="quarter" idx="3"/>
          </p:nvPr>
        </p:nvSpPr>
        <p:spPr bwMode="auto">
          <a:xfrm>
            <a:off x="3848100" y="9423400"/>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65" charset="-52"/>
              </a:defRPr>
            </a:lvl1pPr>
          </a:lstStyle>
          <a:p>
            <a:fld id="{33929DCE-7512-0046-A843-BC5586C9F94F}" type="slidenum">
              <a:rPr lang="en-GB"/>
              <a:pPr/>
              <a:t>‹#›</a:t>
            </a:fld>
            <a:endParaRPr lang="en-GB" dirty="0"/>
          </a:p>
        </p:txBody>
      </p:sp>
    </p:spTree>
    <p:extLst>
      <p:ext uri="{BB962C8B-B14F-4D97-AF65-F5344CB8AC3E}">
        <p14:creationId xmlns:p14="http://schemas.microsoft.com/office/powerpoint/2010/main" val="2789967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65" charset="-52"/>
              </a:defRPr>
            </a:lvl1pPr>
          </a:lstStyle>
          <a:p>
            <a:r>
              <a:rPr lang="en-GB" dirty="0"/>
              <a:t>Intermediate 2 Multimedia Technology</a:t>
            </a:r>
          </a:p>
        </p:txBody>
      </p:sp>
      <p:sp>
        <p:nvSpPr>
          <p:cNvPr id="26627" name="Rectangle 3"/>
          <p:cNvSpPr>
            <a:spLocks noGrp="1" noChangeArrowheads="1"/>
          </p:cNvSpPr>
          <p:nvPr>
            <p:ph type="dt" idx="1"/>
          </p:nvPr>
        </p:nvSpPr>
        <p:spPr bwMode="auto">
          <a:xfrm>
            <a:off x="384810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65" charset="-52"/>
              </a:defRPr>
            </a:lvl1pPr>
          </a:lstStyle>
          <a:p>
            <a:endParaRPr lang="en-US" dirty="0"/>
          </a:p>
        </p:txBody>
      </p:sp>
      <p:sp>
        <p:nvSpPr>
          <p:cNvPr id="21508" name="Rectangle 4"/>
          <p:cNvSpPr>
            <a:spLocks noGrp="1" noRot="1" noChangeAspect="1" noChangeArrowheads="1" noTextEdit="1"/>
          </p:cNvSpPr>
          <p:nvPr>
            <p:ph type="sldImg" idx="2"/>
          </p:nvPr>
        </p:nvSpPr>
        <p:spPr bwMode="auto">
          <a:xfrm>
            <a:off x="917575" y="744538"/>
            <a:ext cx="4959350" cy="3719512"/>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79450" y="4713288"/>
            <a:ext cx="5435600" cy="4464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630" name="Rectangle 6"/>
          <p:cNvSpPr>
            <a:spLocks noGrp="1" noChangeArrowheads="1"/>
          </p:cNvSpPr>
          <p:nvPr>
            <p:ph type="ftr" sz="quarter" idx="4"/>
          </p:nvPr>
        </p:nvSpPr>
        <p:spPr bwMode="auto">
          <a:xfrm>
            <a:off x="0" y="9423400"/>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65" charset="-52"/>
              </a:defRPr>
            </a:lvl1pPr>
          </a:lstStyle>
          <a:p>
            <a:r>
              <a:rPr lang="en-GB" dirty="0"/>
              <a:t>Forfar Academy</a:t>
            </a:r>
          </a:p>
        </p:txBody>
      </p:sp>
      <p:sp>
        <p:nvSpPr>
          <p:cNvPr id="26631" name="Rectangle 7"/>
          <p:cNvSpPr>
            <a:spLocks noGrp="1" noChangeArrowheads="1"/>
          </p:cNvSpPr>
          <p:nvPr>
            <p:ph type="sldNum" sz="quarter" idx="5"/>
          </p:nvPr>
        </p:nvSpPr>
        <p:spPr bwMode="auto">
          <a:xfrm>
            <a:off x="3848100" y="9423400"/>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65" charset="-52"/>
              </a:defRPr>
            </a:lvl1pPr>
          </a:lstStyle>
          <a:p>
            <a:fld id="{81F59E84-3E58-D746-8D50-A38A33395244}" type="slidenum">
              <a:rPr lang="en-GB"/>
              <a:pPr/>
              <a:t>‹#›</a:t>
            </a:fld>
            <a:endParaRPr lang="en-GB" dirty="0"/>
          </a:p>
        </p:txBody>
      </p:sp>
    </p:spTree>
    <p:extLst>
      <p:ext uri="{BB962C8B-B14F-4D97-AF65-F5344CB8AC3E}">
        <p14:creationId xmlns:p14="http://schemas.microsoft.com/office/powerpoint/2010/main" val="324424790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pitchFamily="-65" charset="-52"/>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52"/>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52"/>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52"/>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52"/>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p>
            <a:r>
              <a:rPr lang="en-GB" dirty="0"/>
              <a:t>Intermediate 2 Multimedia Technology</a:t>
            </a:r>
          </a:p>
        </p:txBody>
      </p:sp>
      <p:sp>
        <p:nvSpPr>
          <p:cNvPr id="22531" name="Rectangle 6"/>
          <p:cNvSpPr>
            <a:spLocks noGrp="1" noChangeArrowheads="1"/>
          </p:cNvSpPr>
          <p:nvPr>
            <p:ph type="ftr" sz="quarter" idx="4"/>
          </p:nvPr>
        </p:nvSpPr>
        <p:spPr>
          <a:noFill/>
        </p:spPr>
        <p:txBody>
          <a:bodyPr/>
          <a:lstStyle/>
          <a:p>
            <a:r>
              <a:rPr lang="en-GB" dirty="0"/>
              <a:t>Forfar Academy</a:t>
            </a:r>
          </a:p>
        </p:txBody>
      </p:sp>
      <p:sp>
        <p:nvSpPr>
          <p:cNvPr id="22532" name="Rectangle 7"/>
          <p:cNvSpPr>
            <a:spLocks noGrp="1" noChangeArrowheads="1"/>
          </p:cNvSpPr>
          <p:nvPr>
            <p:ph type="sldNum" sz="quarter" idx="5"/>
          </p:nvPr>
        </p:nvSpPr>
        <p:spPr>
          <a:noFill/>
        </p:spPr>
        <p:txBody>
          <a:bodyPr/>
          <a:lstStyle/>
          <a:p>
            <a:fld id="{69BF2868-2261-6F46-90C3-4FDC95679D63}" type="slidenum">
              <a:rPr lang="en-GB"/>
              <a:pPr/>
              <a:t>1</a:t>
            </a:fld>
            <a:endParaRPr lang="en-GB" dirty="0"/>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GB" dirty="0" smtClean="0"/>
              <a:t>Intermediate 2 Multimedia Technology</a:t>
            </a:r>
            <a:endParaRPr lang="en-GB" dirty="0"/>
          </a:p>
        </p:txBody>
      </p:sp>
      <p:sp>
        <p:nvSpPr>
          <p:cNvPr id="5" name="Footer Placeholder 4"/>
          <p:cNvSpPr>
            <a:spLocks noGrp="1"/>
          </p:cNvSpPr>
          <p:nvPr>
            <p:ph type="ftr" sz="quarter" idx="11"/>
          </p:nvPr>
        </p:nvSpPr>
        <p:spPr/>
        <p:txBody>
          <a:bodyPr/>
          <a:lstStyle/>
          <a:p>
            <a:r>
              <a:rPr lang="en-GB" dirty="0" smtClean="0"/>
              <a:t>Forfar Academy</a:t>
            </a:r>
            <a:endParaRPr lang="en-GB" dirty="0"/>
          </a:p>
        </p:txBody>
      </p:sp>
      <p:sp>
        <p:nvSpPr>
          <p:cNvPr id="6" name="Slide Number Placeholder 5"/>
          <p:cNvSpPr>
            <a:spLocks noGrp="1"/>
          </p:cNvSpPr>
          <p:nvPr>
            <p:ph type="sldNum" sz="quarter" idx="12"/>
          </p:nvPr>
        </p:nvSpPr>
        <p:spPr/>
        <p:txBody>
          <a:bodyPr/>
          <a:lstStyle/>
          <a:p>
            <a:fld id="{81F59E84-3E58-D746-8D50-A38A33395244}" type="slidenum">
              <a:rPr lang="en-GB" smtClean="0"/>
              <a:pPr/>
              <a:t>8</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p:spPr>
            <p:txBody>
              <a:bodyPr wrap="none" anchor="ctr">
                <a:prstTxWarp prst="textNoShape">
                  <a:avLst/>
                </a:prstTxWarp>
              </a:bodyPr>
              <a:lstStyle/>
              <a:p>
                <a:endParaRPr lang="en-US" dirty="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prstTxWarp prst="textNoShape">
                  <a:avLst/>
                </a:prstTxWarp>
              </a:bodyPr>
              <a:lstStyle/>
              <a:p>
                <a:endParaRPr lang="en-US" dirty="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p:spPr>
            <p:txBody>
              <a:bodyPr wrap="none" anchor="ctr">
                <a:prstTxWarp prst="textNoShape">
                  <a:avLst/>
                </a:prstTxWarp>
              </a:bodyPr>
              <a:lstStyle/>
              <a:p>
                <a:endParaRPr lang="en-US" dirty="0"/>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p:spPr>
            <p:txBody>
              <a:bodyPr wrap="none" anchor="ctr">
                <a:prstTxWarp prst="textNoShape">
                  <a:avLst/>
                </a:prstTxWarp>
              </a:bodyPr>
              <a:lstStyle/>
              <a:p>
                <a:endParaRPr lang="en-US" dirty="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prstTxWarp prst="textNoShape">
                <a:avLst/>
              </a:prstTxWarp>
            </a:bodyPr>
            <a:lstStyle/>
            <a:p>
              <a:endParaRPr lang="en-US" dirty="0"/>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p:spPr>
          <p:txBody>
            <a:bodyPr wrap="none" anchor="ctr">
              <a:prstTxWarp prst="textNoShape">
                <a:avLst/>
              </a:prstTxWarp>
            </a:bodyPr>
            <a:lstStyle/>
            <a:p>
              <a:endParaRPr lang="en-US" dirty="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p:spPr>
          <p:txBody>
            <a:bodyPr wrap="none" anchor="ctr">
              <a:prstTxWarp prst="textNoShape">
                <a:avLst/>
              </a:prstTxWarp>
            </a:bodyPr>
            <a:lstStyle/>
            <a:p>
              <a:endParaRPr lang="en-US" dirty="0"/>
            </a:p>
          </p:txBody>
        </p:sp>
      </p:grpSp>
      <p:sp>
        <p:nvSpPr>
          <p:cNvPr id="5132" name="Rectangle 12"/>
          <p:cNvSpPr>
            <a:spLocks noGrp="1" noChangeArrowheads="1"/>
          </p:cNvSpPr>
          <p:nvPr>
            <p:ph type="ctrTitle"/>
          </p:nvPr>
        </p:nvSpPr>
        <p:spPr>
          <a:xfrm>
            <a:off x="990600" y="1676400"/>
            <a:ext cx="7772400" cy="1462088"/>
          </a:xfrm>
        </p:spPr>
        <p:txBody>
          <a:bodyPr/>
          <a:lstStyle>
            <a:lvl1pPr>
              <a:defRPr/>
            </a:lvl1pPr>
          </a:lstStyle>
          <a:p>
            <a:r>
              <a:rPr lang="en-GB"/>
              <a:t>Click to edit Master title style</a:t>
            </a:r>
          </a:p>
        </p:txBody>
      </p:sp>
      <p:sp>
        <p:nvSpPr>
          <p:cNvPr id="513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65" charset="2"/>
              <a:buNone/>
              <a:defRPr/>
            </a:lvl1pPr>
          </a:lstStyle>
          <a:p>
            <a:r>
              <a:rPr lang="en-GB"/>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endParaRPr lang="en-US" dirty="0"/>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endParaRPr lang="en-US" dirty="0"/>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39B81E09-2E4A-4D45-BBFC-0538C731EA47}" type="slidenum">
              <a:rPr lang="en-GB"/>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endParaRPr lang="en-US" dirty="0"/>
          </a:p>
        </p:txBody>
      </p:sp>
      <p:sp>
        <p:nvSpPr>
          <p:cNvPr id="5" name="Rectangle 12"/>
          <p:cNvSpPr>
            <a:spLocks noGrp="1" noChangeArrowheads="1"/>
          </p:cNvSpPr>
          <p:nvPr>
            <p:ph type="ftr" sz="quarter" idx="11"/>
          </p:nvPr>
        </p:nvSpPr>
        <p:spPr>
          <a:ln/>
        </p:spPr>
        <p:txBody>
          <a:bodyPr/>
          <a:lstStyle>
            <a:lvl1pPr>
              <a:defRPr/>
            </a:lvl1pPr>
          </a:lstStyle>
          <a:p>
            <a:endParaRPr lang="en-US" dirty="0"/>
          </a:p>
        </p:txBody>
      </p:sp>
      <p:sp>
        <p:nvSpPr>
          <p:cNvPr id="6" name="Rectangle 13"/>
          <p:cNvSpPr>
            <a:spLocks noGrp="1" noChangeArrowheads="1"/>
          </p:cNvSpPr>
          <p:nvPr>
            <p:ph type="sldNum" sz="quarter" idx="12"/>
          </p:nvPr>
        </p:nvSpPr>
        <p:spPr>
          <a:ln/>
        </p:spPr>
        <p:txBody>
          <a:bodyPr/>
          <a:lstStyle>
            <a:lvl1pPr>
              <a:defRPr/>
            </a:lvl1pPr>
          </a:lstStyle>
          <a:p>
            <a:fld id="{92D99DEA-68ED-4343-A79D-83402EB7EB02}" type="slidenum">
              <a:rPr lang="en-GB"/>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endParaRPr lang="en-US" dirty="0"/>
          </a:p>
        </p:txBody>
      </p:sp>
      <p:sp>
        <p:nvSpPr>
          <p:cNvPr id="5" name="Rectangle 12"/>
          <p:cNvSpPr>
            <a:spLocks noGrp="1" noChangeArrowheads="1"/>
          </p:cNvSpPr>
          <p:nvPr>
            <p:ph type="ftr" sz="quarter" idx="11"/>
          </p:nvPr>
        </p:nvSpPr>
        <p:spPr>
          <a:ln/>
        </p:spPr>
        <p:txBody>
          <a:bodyPr/>
          <a:lstStyle>
            <a:lvl1pPr>
              <a:defRPr/>
            </a:lvl1pPr>
          </a:lstStyle>
          <a:p>
            <a:endParaRPr lang="en-US" dirty="0"/>
          </a:p>
        </p:txBody>
      </p:sp>
      <p:sp>
        <p:nvSpPr>
          <p:cNvPr id="6" name="Rectangle 13"/>
          <p:cNvSpPr>
            <a:spLocks noGrp="1" noChangeArrowheads="1"/>
          </p:cNvSpPr>
          <p:nvPr>
            <p:ph type="sldNum" sz="quarter" idx="12"/>
          </p:nvPr>
        </p:nvSpPr>
        <p:spPr>
          <a:ln/>
        </p:spPr>
        <p:txBody>
          <a:bodyPr/>
          <a:lstStyle>
            <a:lvl1pPr>
              <a:defRPr/>
            </a:lvl1pPr>
          </a:lstStyle>
          <a:p>
            <a:fld id="{C0D4393F-6D40-0C46-A2A4-BC822DCBEDFE}" type="slidenum">
              <a:rPr lang="en-GB"/>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AU"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Content Placeholder 4"/>
          <p:cNvSpPr>
            <a:spLocks noGrp="1"/>
          </p:cNvSpPr>
          <p:nvPr>
            <p:ph sz="quarter" idx="3"/>
          </p:nvPr>
        </p:nvSpPr>
        <p:spPr>
          <a:xfrm>
            <a:off x="5145088" y="4151313"/>
            <a:ext cx="3810000" cy="19812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endParaRPr lang="en-US" dirty="0"/>
          </a:p>
        </p:txBody>
      </p:sp>
      <p:sp>
        <p:nvSpPr>
          <p:cNvPr id="7" name="Rectangle 12"/>
          <p:cNvSpPr>
            <a:spLocks noGrp="1" noChangeArrowheads="1"/>
          </p:cNvSpPr>
          <p:nvPr>
            <p:ph type="ftr" sz="quarter" idx="11"/>
          </p:nvPr>
        </p:nvSpPr>
        <p:spPr>
          <a:ln/>
        </p:spPr>
        <p:txBody>
          <a:bodyPr/>
          <a:lstStyle>
            <a:lvl1pPr>
              <a:defRPr/>
            </a:lvl1pPr>
          </a:lstStyle>
          <a:p>
            <a:endParaRPr lang="en-US" dirty="0"/>
          </a:p>
        </p:txBody>
      </p:sp>
      <p:sp>
        <p:nvSpPr>
          <p:cNvPr id="8" name="Rectangle 13"/>
          <p:cNvSpPr>
            <a:spLocks noGrp="1" noChangeArrowheads="1"/>
          </p:cNvSpPr>
          <p:nvPr>
            <p:ph type="sldNum" sz="quarter" idx="12"/>
          </p:nvPr>
        </p:nvSpPr>
        <p:spPr>
          <a:ln/>
        </p:spPr>
        <p:txBody>
          <a:bodyPr/>
          <a:lstStyle>
            <a:lvl1pPr>
              <a:defRPr/>
            </a:lvl1pPr>
          </a:lstStyle>
          <a:p>
            <a:fld id="{F4791C99-8627-4D42-A1B6-949E593370A4}" type="slidenum">
              <a:rPr lang="en-GB"/>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AU"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endParaRPr lang="en-US" dirty="0"/>
          </a:p>
        </p:txBody>
      </p:sp>
      <p:sp>
        <p:nvSpPr>
          <p:cNvPr id="6" name="Rectangle 12"/>
          <p:cNvSpPr>
            <a:spLocks noGrp="1" noChangeArrowheads="1"/>
          </p:cNvSpPr>
          <p:nvPr>
            <p:ph type="ftr" sz="quarter" idx="11"/>
          </p:nvPr>
        </p:nvSpPr>
        <p:spPr>
          <a:ln/>
        </p:spPr>
        <p:txBody>
          <a:bodyPr/>
          <a:lstStyle>
            <a:lvl1pPr>
              <a:defRPr/>
            </a:lvl1pPr>
          </a:lstStyle>
          <a:p>
            <a:endParaRPr lang="en-US" dirty="0"/>
          </a:p>
        </p:txBody>
      </p:sp>
      <p:sp>
        <p:nvSpPr>
          <p:cNvPr id="7" name="Rectangle 13"/>
          <p:cNvSpPr>
            <a:spLocks noGrp="1" noChangeArrowheads="1"/>
          </p:cNvSpPr>
          <p:nvPr>
            <p:ph type="sldNum" sz="quarter" idx="12"/>
          </p:nvPr>
        </p:nvSpPr>
        <p:spPr>
          <a:ln/>
        </p:spPr>
        <p:txBody>
          <a:bodyPr/>
          <a:lstStyle>
            <a:lvl1pPr>
              <a:defRPr/>
            </a:lvl1pPr>
          </a:lstStyle>
          <a:p>
            <a:fld id="{8CFE4528-F2FB-F64C-AE7E-44EE363B9F97}" type="slidenum">
              <a:rPr lang="en-GB"/>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AU" smtClean="0"/>
              <a:t>Click to edit Master title style</a:t>
            </a:r>
            <a:endParaRPr lang="en-US"/>
          </a:p>
        </p:txBody>
      </p:sp>
      <p:sp>
        <p:nvSpPr>
          <p:cNvPr id="3" name="Table Placeholder 2"/>
          <p:cNvSpPr>
            <a:spLocks noGrp="1"/>
          </p:cNvSpPr>
          <p:nvPr>
            <p:ph type="tbl" idx="1"/>
          </p:nvPr>
        </p:nvSpPr>
        <p:spPr>
          <a:xfrm>
            <a:off x="1182688" y="2017713"/>
            <a:ext cx="7772400" cy="4114800"/>
          </a:xfrm>
        </p:spPr>
        <p:txBody>
          <a:bodyPr/>
          <a:lstStyle/>
          <a:p>
            <a:pPr lvl="0"/>
            <a:endParaRPr lang="en-US" noProof="0" dirty="0" smtClean="0"/>
          </a:p>
        </p:txBody>
      </p:sp>
      <p:sp>
        <p:nvSpPr>
          <p:cNvPr id="4" name="Rectangle 11"/>
          <p:cNvSpPr>
            <a:spLocks noGrp="1" noChangeArrowheads="1"/>
          </p:cNvSpPr>
          <p:nvPr>
            <p:ph type="dt" sz="half" idx="10"/>
          </p:nvPr>
        </p:nvSpPr>
        <p:spPr>
          <a:ln/>
        </p:spPr>
        <p:txBody>
          <a:bodyPr/>
          <a:lstStyle>
            <a:lvl1pPr>
              <a:defRPr/>
            </a:lvl1pPr>
          </a:lstStyle>
          <a:p>
            <a:endParaRPr lang="en-US" dirty="0"/>
          </a:p>
        </p:txBody>
      </p:sp>
      <p:sp>
        <p:nvSpPr>
          <p:cNvPr id="5" name="Rectangle 12"/>
          <p:cNvSpPr>
            <a:spLocks noGrp="1" noChangeArrowheads="1"/>
          </p:cNvSpPr>
          <p:nvPr>
            <p:ph type="ftr" sz="quarter" idx="11"/>
          </p:nvPr>
        </p:nvSpPr>
        <p:spPr>
          <a:ln/>
        </p:spPr>
        <p:txBody>
          <a:bodyPr/>
          <a:lstStyle>
            <a:lvl1pPr>
              <a:defRPr/>
            </a:lvl1pPr>
          </a:lstStyle>
          <a:p>
            <a:endParaRPr lang="en-US" dirty="0"/>
          </a:p>
        </p:txBody>
      </p:sp>
      <p:sp>
        <p:nvSpPr>
          <p:cNvPr id="6" name="Rectangle 13"/>
          <p:cNvSpPr>
            <a:spLocks noGrp="1" noChangeArrowheads="1"/>
          </p:cNvSpPr>
          <p:nvPr>
            <p:ph type="sldNum" sz="quarter" idx="12"/>
          </p:nvPr>
        </p:nvSpPr>
        <p:spPr>
          <a:ln/>
        </p:spPr>
        <p:txBody>
          <a:bodyPr/>
          <a:lstStyle>
            <a:lvl1pPr>
              <a:defRPr/>
            </a:lvl1pPr>
          </a:lstStyle>
          <a:p>
            <a:fld id="{D12BE246-0400-2E42-90C3-5ADE350EE1ED}" type="slidenum">
              <a:rPr lang="en-GB"/>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AU" smtClean="0"/>
              <a:t>Click to edit Master title style</a:t>
            </a:r>
            <a:endParaRPr lang="en-US"/>
          </a:p>
        </p:txBody>
      </p:sp>
      <p:sp>
        <p:nvSpPr>
          <p:cNvPr id="3" name="Text Placeholder 2"/>
          <p:cNvSpPr>
            <a:spLocks noGrp="1"/>
          </p:cNvSpPr>
          <p:nvPr>
            <p:ph type="body" sz="half" idx="1"/>
          </p:nvPr>
        </p:nvSpPr>
        <p:spPr>
          <a:xfrm>
            <a:off x="1182688" y="2017713"/>
            <a:ext cx="7772400" cy="19812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1182688" y="4151313"/>
            <a:ext cx="7772400" cy="19812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endParaRPr lang="en-US" dirty="0"/>
          </a:p>
        </p:txBody>
      </p:sp>
      <p:sp>
        <p:nvSpPr>
          <p:cNvPr id="6" name="Rectangle 12"/>
          <p:cNvSpPr>
            <a:spLocks noGrp="1" noChangeArrowheads="1"/>
          </p:cNvSpPr>
          <p:nvPr>
            <p:ph type="ftr" sz="quarter" idx="11"/>
          </p:nvPr>
        </p:nvSpPr>
        <p:spPr>
          <a:ln/>
        </p:spPr>
        <p:txBody>
          <a:bodyPr/>
          <a:lstStyle>
            <a:lvl1pPr>
              <a:defRPr/>
            </a:lvl1pPr>
          </a:lstStyle>
          <a:p>
            <a:endParaRPr lang="en-US" dirty="0"/>
          </a:p>
        </p:txBody>
      </p:sp>
      <p:sp>
        <p:nvSpPr>
          <p:cNvPr id="7" name="Rectangle 13"/>
          <p:cNvSpPr>
            <a:spLocks noGrp="1" noChangeArrowheads="1"/>
          </p:cNvSpPr>
          <p:nvPr>
            <p:ph type="sldNum" sz="quarter" idx="12"/>
          </p:nvPr>
        </p:nvSpPr>
        <p:spPr>
          <a:ln/>
        </p:spPr>
        <p:txBody>
          <a:bodyPr/>
          <a:lstStyle>
            <a:lvl1pPr>
              <a:defRPr/>
            </a:lvl1pPr>
          </a:lstStyle>
          <a:p>
            <a:fld id="{CB037AF2-ECC1-D844-A5AB-C155721AC047}"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endParaRPr lang="en-US" dirty="0"/>
          </a:p>
        </p:txBody>
      </p:sp>
      <p:sp>
        <p:nvSpPr>
          <p:cNvPr id="5" name="Rectangle 12"/>
          <p:cNvSpPr>
            <a:spLocks noGrp="1" noChangeArrowheads="1"/>
          </p:cNvSpPr>
          <p:nvPr>
            <p:ph type="ftr" sz="quarter" idx="11"/>
          </p:nvPr>
        </p:nvSpPr>
        <p:spPr>
          <a:ln/>
        </p:spPr>
        <p:txBody>
          <a:bodyPr/>
          <a:lstStyle>
            <a:lvl1pPr>
              <a:defRPr/>
            </a:lvl1pPr>
          </a:lstStyle>
          <a:p>
            <a:endParaRPr lang="en-US" dirty="0"/>
          </a:p>
        </p:txBody>
      </p:sp>
      <p:sp>
        <p:nvSpPr>
          <p:cNvPr id="6" name="Rectangle 13"/>
          <p:cNvSpPr>
            <a:spLocks noGrp="1" noChangeArrowheads="1"/>
          </p:cNvSpPr>
          <p:nvPr>
            <p:ph type="sldNum" sz="quarter" idx="12"/>
          </p:nvPr>
        </p:nvSpPr>
        <p:spPr>
          <a:ln/>
        </p:spPr>
        <p:txBody>
          <a:bodyPr/>
          <a:lstStyle>
            <a:lvl1pPr>
              <a:defRPr/>
            </a:lvl1pPr>
          </a:lstStyle>
          <a:p>
            <a:fld id="{5BF3181E-B553-6946-B136-878580D09E4B}" type="slidenum">
              <a:rPr lang="en-GB"/>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endParaRPr lang="en-US" dirty="0"/>
          </a:p>
        </p:txBody>
      </p:sp>
      <p:sp>
        <p:nvSpPr>
          <p:cNvPr id="5" name="Rectangle 12"/>
          <p:cNvSpPr>
            <a:spLocks noGrp="1" noChangeArrowheads="1"/>
          </p:cNvSpPr>
          <p:nvPr>
            <p:ph type="ftr" sz="quarter" idx="11"/>
          </p:nvPr>
        </p:nvSpPr>
        <p:spPr>
          <a:ln/>
        </p:spPr>
        <p:txBody>
          <a:bodyPr/>
          <a:lstStyle>
            <a:lvl1pPr>
              <a:defRPr/>
            </a:lvl1pPr>
          </a:lstStyle>
          <a:p>
            <a:endParaRPr lang="en-US" dirty="0"/>
          </a:p>
        </p:txBody>
      </p:sp>
      <p:sp>
        <p:nvSpPr>
          <p:cNvPr id="6" name="Rectangle 13"/>
          <p:cNvSpPr>
            <a:spLocks noGrp="1" noChangeArrowheads="1"/>
          </p:cNvSpPr>
          <p:nvPr>
            <p:ph type="sldNum" sz="quarter" idx="12"/>
          </p:nvPr>
        </p:nvSpPr>
        <p:spPr>
          <a:ln/>
        </p:spPr>
        <p:txBody>
          <a:bodyPr/>
          <a:lstStyle>
            <a:lvl1pPr>
              <a:defRPr/>
            </a:lvl1pPr>
          </a:lstStyle>
          <a:p>
            <a:fld id="{CDED5F0E-ED3B-5E4F-AA60-3E689834CA9C}" type="slidenum">
              <a:rPr lang="en-GB"/>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endParaRPr lang="en-US" dirty="0"/>
          </a:p>
        </p:txBody>
      </p:sp>
      <p:sp>
        <p:nvSpPr>
          <p:cNvPr id="6" name="Rectangle 12"/>
          <p:cNvSpPr>
            <a:spLocks noGrp="1" noChangeArrowheads="1"/>
          </p:cNvSpPr>
          <p:nvPr>
            <p:ph type="ftr" sz="quarter" idx="11"/>
          </p:nvPr>
        </p:nvSpPr>
        <p:spPr>
          <a:ln/>
        </p:spPr>
        <p:txBody>
          <a:bodyPr/>
          <a:lstStyle>
            <a:lvl1pPr>
              <a:defRPr/>
            </a:lvl1pPr>
          </a:lstStyle>
          <a:p>
            <a:endParaRPr lang="en-US" dirty="0"/>
          </a:p>
        </p:txBody>
      </p:sp>
      <p:sp>
        <p:nvSpPr>
          <p:cNvPr id="7" name="Rectangle 13"/>
          <p:cNvSpPr>
            <a:spLocks noGrp="1" noChangeArrowheads="1"/>
          </p:cNvSpPr>
          <p:nvPr>
            <p:ph type="sldNum" sz="quarter" idx="12"/>
          </p:nvPr>
        </p:nvSpPr>
        <p:spPr>
          <a:ln/>
        </p:spPr>
        <p:txBody>
          <a:bodyPr/>
          <a:lstStyle>
            <a:lvl1pPr>
              <a:defRPr/>
            </a:lvl1pPr>
          </a:lstStyle>
          <a:p>
            <a:fld id="{CC6DEBC5-CD8D-6346-B23A-BD5554BCE42A}" type="slidenum">
              <a:rPr lang="en-GB"/>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endParaRPr lang="en-US" dirty="0"/>
          </a:p>
        </p:txBody>
      </p:sp>
      <p:sp>
        <p:nvSpPr>
          <p:cNvPr id="8" name="Rectangle 12"/>
          <p:cNvSpPr>
            <a:spLocks noGrp="1" noChangeArrowheads="1"/>
          </p:cNvSpPr>
          <p:nvPr>
            <p:ph type="ftr" sz="quarter" idx="11"/>
          </p:nvPr>
        </p:nvSpPr>
        <p:spPr>
          <a:ln/>
        </p:spPr>
        <p:txBody>
          <a:bodyPr/>
          <a:lstStyle>
            <a:lvl1pPr>
              <a:defRPr/>
            </a:lvl1pPr>
          </a:lstStyle>
          <a:p>
            <a:endParaRPr lang="en-US" dirty="0"/>
          </a:p>
        </p:txBody>
      </p:sp>
      <p:sp>
        <p:nvSpPr>
          <p:cNvPr id="9" name="Rectangle 13"/>
          <p:cNvSpPr>
            <a:spLocks noGrp="1" noChangeArrowheads="1"/>
          </p:cNvSpPr>
          <p:nvPr>
            <p:ph type="sldNum" sz="quarter" idx="12"/>
          </p:nvPr>
        </p:nvSpPr>
        <p:spPr>
          <a:ln/>
        </p:spPr>
        <p:txBody>
          <a:bodyPr/>
          <a:lstStyle>
            <a:lvl1pPr>
              <a:defRPr/>
            </a:lvl1pPr>
          </a:lstStyle>
          <a:p>
            <a:fld id="{066A8843-455B-C646-A09F-82F76A325EE0}"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endParaRPr lang="en-US" dirty="0"/>
          </a:p>
        </p:txBody>
      </p:sp>
      <p:sp>
        <p:nvSpPr>
          <p:cNvPr id="4" name="Rectangle 12"/>
          <p:cNvSpPr>
            <a:spLocks noGrp="1" noChangeArrowheads="1"/>
          </p:cNvSpPr>
          <p:nvPr>
            <p:ph type="ftr" sz="quarter" idx="11"/>
          </p:nvPr>
        </p:nvSpPr>
        <p:spPr>
          <a:ln/>
        </p:spPr>
        <p:txBody>
          <a:bodyPr/>
          <a:lstStyle>
            <a:lvl1pPr>
              <a:defRPr/>
            </a:lvl1pPr>
          </a:lstStyle>
          <a:p>
            <a:endParaRPr lang="en-US" dirty="0"/>
          </a:p>
        </p:txBody>
      </p:sp>
      <p:sp>
        <p:nvSpPr>
          <p:cNvPr id="5" name="Rectangle 13"/>
          <p:cNvSpPr>
            <a:spLocks noGrp="1" noChangeArrowheads="1"/>
          </p:cNvSpPr>
          <p:nvPr>
            <p:ph type="sldNum" sz="quarter" idx="12"/>
          </p:nvPr>
        </p:nvSpPr>
        <p:spPr>
          <a:ln/>
        </p:spPr>
        <p:txBody>
          <a:bodyPr/>
          <a:lstStyle>
            <a:lvl1pPr>
              <a:defRPr/>
            </a:lvl1pPr>
          </a:lstStyle>
          <a:p>
            <a:fld id="{DD2EB90E-7BB9-2A45-8569-5FBE1A324573}"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endParaRPr lang="en-US" dirty="0"/>
          </a:p>
        </p:txBody>
      </p:sp>
      <p:sp>
        <p:nvSpPr>
          <p:cNvPr id="3" name="Rectangle 12"/>
          <p:cNvSpPr>
            <a:spLocks noGrp="1" noChangeArrowheads="1"/>
          </p:cNvSpPr>
          <p:nvPr>
            <p:ph type="ftr" sz="quarter" idx="11"/>
          </p:nvPr>
        </p:nvSpPr>
        <p:spPr>
          <a:ln/>
        </p:spPr>
        <p:txBody>
          <a:bodyPr/>
          <a:lstStyle>
            <a:lvl1pPr>
              <a:defRPr/>
            </a:lvl1pPr>
          </a:lstStyle>
          <a:p>
            <a:endParaRPr lang="en-US" dirty="0"/>
          </a:p>
        </p:txBody>
      </p:sp>
      <p:sp>
        <p:nvSpPr>
          <p:cNvPr id="4" name="Rectangle 13"/>
          <p:cNvSpPr>
            <a:spLocks noGrp="1" noChangeArrowheads="1"/>
          </p:cNvSpPr>
          <p:nvPr>
            <p:ph type="sldNum" sz="quarter" idx="12"/>
          </p:nvPr>
        </p:nvSpPr>
        <p:spPr>
          <a:ln/>
        </p:spPr>
        <p:txBody>
          <a:bodyPr/>
          <a:lstStyle>
            <a:lvl1pPr>
              <a:defRPr/>
            </a:lvl1pPr>
          </a:lstStyle>
          <a:p>
            <a:fld id="{81B4368B-660B-D64F-B37B-6709C2DB848D}"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endParaRPr lang="en-US" dirty="0"/>
          </a:p>
        </p:txBody>
      </p:sp>
      <p:sp>
        <p:nvSpPr>
          <p:cNvPr id="6" name="Rectangle 12"/>
          <p:cNvSpPr>
            <a:spLocks noGrp="1" noChangeArrowheads="1"/>
          </p:cNvSpPr>
          <p:nvPr>
            <p:ph type="ftr" sz="quarter" idx="11"/>
          </p:nvPr>
        </p:nvSpPr>
        <p:spPr>
          <a:ln/>
        </p:spPr>
        <p:txBody>
          <a:bodyPr/>
          <a:lstStyle>
            <a:lvl1pPr>
              <a:defRPr/>
            </a:lvl1pPr>
          </a:lstStyle>
          <a:p>
            <a:endParaRPr lang="en-US" dirty="0"/>
          </a:p>
        </p:txBody>
      </p:sp>
      <p:sp>
        <p:nvSpPr>
          <p:cNvPr id="7" name="Rectangle 13"/>
          <p:cNvSpPr>
            <a:spLocks noGrp="1" noChangeArrowheads="1"/>
          </p:cNvSpPr>
          <p:nvPr>
            <p:ph type="sldNum" sz="quarter" idx="12"/>
          </p:nvPr>
        </p:nvSpPr>
        <p:spPr>
          <a:ln/>
        </p:spPr>
        <p:txBody>
          <a:bodyPr/>
          <a:lstStyle>
            <a:lvl1pPr>
              <a:defRPr/>
            </a:lvl1pPr>
          </a:lstStyle>
          <a:p>
            <a:fld id="{A08E60EB-3997-AD42-9DED-C05A47A0B2F5}"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endParaRPr lang="en-US" dirty="0"/>
          </a:p>
        </p:txBody>
      </p:sp>
      <p:sp>
        <p:nvSpPr>
          <p:cNvPr id="6" name="Rectangle 12"/>
          <p:cNvSpPr>
            <a:spLocks noGrp="1" noChangeArrowheads="1"/>
          </p:cNvSpPr>
          <p:nvPr>
            <p:ph type="ftr" sz="quarter" idx="11"/>
          </p:nvPr>
        </p:nvSpPr>
        <p:spPr>
          <a:ln/>
        </p:spPr>
        <p:txBody>
          <a:bodyPr/>
          <a:lstStyle>
            <a:lvl1pPr>
              <a:defRPr/>
            </a:lvl1pPr>
          </a:lstStyle>
          <a:p>
            <a:endParaRPr lang="en-US" dirty="0"/>
          </a:p>
        </p:txBody>
      </p:sp>
      <p:sp>
        <p:nvSpPr>
          <p:cNvPr id="7" name="Rectangle 13"/>
          <p:cNvSpPr>
            <a:spLocks noGrp="1" noChangeArrowheads="1"/>
          </p:cNvSpPr>
          <p:nvPr>
            <p:ph type="sldNum" sz="quarter" idx="12"/>
          </p:nvPr>
        </p:nvSpPr>
        <p:spPr>
          <a:ln/>
        </p:spPr>
        <p:txBody>
          <a:bodyPr/>
          <a:lstStyle>
            <a:lvl1pPr>
              <a:defRPr/>
            </a:lvl1pPr>
          </a:lstStyle>
          <a:p>
            <a:fld id="{43F922ED-0F4E-6049-BC12-32D690DEDC3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p:spPr>
        <p:txBody>
          <a:bodyPr wrap="none" anchor="ctr">
            <a:prstTxWarp prst="textNoShape">
              <a:avLst/>
            </a:prstTxWarp>
          </a:bodyPr>
          <a:lstStyle/>
          <a:p>
            <a:pPr algn="ctr"/>
            <a:endParaRPr kumimoji="1" lang="en-US" sz="2400" dirty="0">
              <a:latin typeface="Tahoma" pitchFamily="-65" charset="0"/>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p:spPr>
        <p:txBody>
          <a:bodyPr wrap="none" anchor="ctr">
            <a:prstTxWarp prst="textNoShape">
              <a:avLst/>
            </a:prstTxWarp>
          </a:bodyPr>
          <a:lstStyle/>
          <a:p>
            <a:pPr algn="ctr"/>
            <a:endParaRPr kumimoji="1" lang="en-US" sz="2400" dirty="0">
              <a:latin typeface="Tahoma" pitchFamily="-65" charset="0"/>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p:spPr>
        <p:txBody>
          <a:bodyPr wrap="none" anchor="ctr">
            <a:prstTxWarp prst="textNoShape">
              <a:avLst/>
            </a:prstTxWarp>
          </a:bodyPr>
          <a:lstStyle/>
          <a:p>
            <a:pPr algn="ctr"/>
            <a:endParaRPr kumimoji="1" lang="en-US" sz="2400" dirty="0">
              <a:latin typeface="Tahoma" pitchFamily="-65" charset="0"/>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prstTxWarp prst="textNoShape">
              <a:avLst/>
            </a:prstTxWarp>
          </a:bodyPr>
          <a:lstStyle/>
          <a:p>
            <a:pPr algn="ctr"/>
            <a:endParaRPr kumimoji="1" lang="en-US" sz="2400" dirty="0">
              <a:latin typeface="Tahoma" pitchFamily="-65" charset="0"/>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prstTxWarp prst="textNoShape">
              <a:avLst/>
            </a:prstTxWarp>
          </a:bodyPr>
          <a:lstStyle/>
          <a:p>
            <a:pPr algn="ctr"/>
            <a:endParaRPr kumimoji="1" lang="en-US" sz="2400" dirty="0">
              <a:latin typeface="Tahoma" pitchFamily="-65" charset="0"/>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p:spPr>
        <p:txBody>
          <a:bodyPr wrap="none" anchor="ctr">
            <a:prstTxWarp prst="textNoShape">
              <a:avLst/>
            </a:prstTxWarp>
          </a:bodyPr>
          <a:lstStyle/>
          <a:p>
            <a:pPr algn="ctr"/>
            <a:endParaRPr kumimoji="1" lang="en-US" sz="2400" dirty="0">
              <a:latin typeface="Tahoma" pitchFamily="-65" charset="0"/>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p:spPr>
        <p:txBody>
          <a:bodyPr wrap="none" anchor="ctr">
            <a:prstTxWarp prst="textNoShape">
              <a:avLst/>
            </a:prstTxWarp>
          </a:bodyPr>
          <a:lstStyle/>
          <a:p>
            <a:pPr algn="ctr"/>
            <a:endParaRPr kumimoji="1" lang="en-US" sz="2400" dirty="0">
              <a:latin typeface="Tahoma" pitchFamily="-65" charset="0"/>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Tahoma" pitchFamily="-65" charset="0"/>
              </a:defRPr>
            </a:lvl1pPr>
          </a:lstStyle>
          <a:p>
            <a:endParaRPr lang="en-US" dirty="0"/>
          </a:p>
        </p:txBody>
      </p:sp>
      <p:sp>
        <p:nvSpPr>
          <p:cNvPr id="410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Tahoma" pitchFamily="-65" charset="0"/>
              </a:defRPr>
            </a:lvl1pPr>
          </a:lstStyle>
          <a:p>
            <a:endParaRPr lang="en-US" dirty="0"/>
          </a:p>
        </p:txBody>
      </p:sp>
      <p:sp>
        <p:nvSpPr>
          <p:cNvPr id="410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Tahoma" pitchFamily="-65" charset="0"/>
              </a:defRPr>
            </a:lvl1pPr>
          </a:lstStyle>
          <a:p>
            <a:fld id="{7E3FBAFC-C318-A846-9DDF-F21BBD553158}" type="slidenum">
              <a:rPr lang="en-GB"/>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rtl="0" eaLnBrk="0" fontAlgn="base" hangingPunct="0">
        <a:spcBef>
          <a:spcPct val="0"/>
        </a:spcBef>
        <a:spcAft>
          <a:spcPct val="0"/>
        </a:spcAft>
        <a:defRPr sz="4400">
          <a:solidFill>
            <a:schemeClr val="tx2"/>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4400">
          <a:solidFill>
            <a:schemeClr val="tx2"/>
          </a:solidFill>
          <a:latin typeface="Comic Sans MS" pitchFamily="-65" charset="0"/>
          <a:ea typeface="ＭＳ Ｐゴシック" pitchFamily="-65" charset="-128"/>
          <a:cs typeface="ＭＳ Ｐゴシック" pitchFamily="-65" charset="-128"/>
        </a:defRPr>
      </a:lvl2pPr>
      <a:lvl3pPr algn="l" rtl="0" eaLnBrk="0" fontAlgn="base" hangingPunct="0">
        <a:spcBef>
          <a:spcPct val="0"/>
        </a:spcBef>
        <a:spcAft>
          <a:spcPct val="0"/>
        </a:spcAft>
        <a:defRPr sz="4400">
          <a:solidFill>
            <a:schemeClr val="tx2"/>
          </a:solidFill>
          <a:latin typeface="Comic Sans MS" pitchFamily="-65" charset="0"/>
          <a:ea typeface="ＭＳ Ｐゴシック" pitchFamily="-65" charset="-128"/>
          <a:cs typeface="ＭＳ Ｐゴシック" pitchFamily="-65" charset="-128"/>
        </a:defRPr>
      </a:lvl3pPr>
      <a:lvl4pPr algn="l" rtl="0" eaLnBrk="0" fontAlgn="base" hangingPunct="0">
        <a:spcBef>
          <a:spcPct val="0"/>
        </a:spcBef>
        <a:spcAft>
          <a:spcPct val="0"/>
        </a:spcAft>
        <a:defRPr sz="4400">
          <a:solidFill>
            <a:schemeClr val="tx2"/>
          </a:solidFill>
          <a:latin typeface="Comic Sans MS" pitchFamily="-65" charset="0"/>
          <a:ea typeface="ＭＳ Ｐゴシック" pitchFamily="-65" charset="-128"/>
          <a:cs typeface="ＭＳ Ｐゴシック" pitchFamily="-65" charset="-128"/>
        </a:defRPr>
      </a:lvl4pPr>
      <a:lvl5pPr algn="l" rtl="0" eaLnBrk="0" fontAlgn="base" hangingPunct="0">
        <a:spcBef>
          <a:spcPct val="0"/>
        </a:spcBef>
        <a:spcAft>
          <a:spcPct val="0"/>
        </a:spcAft>
        <a:defRPr sz="4400">
          <a:solidFill>
            <a:schemeClr val="tx2"/>
          </a:solidFill>
          <a:latin typeface="Comic Sans MS" pitchFamily="-65" charset="0"/>
          <a:ea typeface="ＭＳ Ｐゴシック" pitchFamily="-65" charset="-128"/>
          <a:cs typeface="ＭＳ Ｐゴシック" pitchFamily="-65" charset="-128"/>
        </a:defRPr>
      </a:lvl5pPr>
      <a:lvl6pPr marL="457200" algn="l" rtl="0" fontAlgn="base">
        <a:spcBef>
          <a:spcPct val="0"/>
        </a:spcBef>
        <a:spcAft>
          <a:spcPct val="0"/>
        </a:spcAft>
        <a:defRPr sz="4400">
          <a:solidFill>
            <a:schemeClr val="tx2"/>
          </a:solidFill>
          <a:latin typeface="Tahoma" pitchFamily="-65" charset="0"/>
        </a:defRPr>
      </a:lvl6pPr>
      <a:lvl7pPr marL="914400" algn="l" rtl="0" fontAlgn="base">
        <a:spcBef>
          <a:spcPct val="0"/>
        </a:spcBef>
        <a:spcAft>
          <a:spcPct val="0"/>
        </a:spcAft>
        <a:defRPr sz="4400">
          <a:solidFill>
            <a:schemeClr val="tx2"/>
          </a:solidFill>
          <a:latin typeface="Tahoma" pitchFamily="-65" charset="0"/>
        </a:defRPr>
      </a:lvl7pPr>
      <a:lvl8pPr marL="1371600" algn="l" rtl="0" fontAlgn="base">
        <a:spcBef>
          <a:spcPct val="0"/>
        </a:spcBef>
        <a:spcAft>
          <a:spcPct val="0"/>
        </a:spcAft>
        <a:defRPr sz="4400">
          <a:solidFill>
            <a:schemeClr val="tx2"/>
          </a:solidFill>
          <a:latin typeface="Tahoma" pitchFamily="-65" charset="0"/>
        </a:defRPr>
      </a:lvl8pPr>
      <a:lvl9pPr marL="1828800" algn="l" rtl="0" fontAlgn="base">
        <a:spcBef>
          <a:spcPct val="0"/>
        </a:spcBef>
        <a:spcAft>
          <a:spcPct val="0"/>
        </a:spcAft>
        <a:defRPr sz="4400">
          <a:solidFill>
            <a:schemeClr val="tx2"/>
          </a:solidFill>
          <a:latin typeface="Tahoma" pitchFamily="-65"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65" charset="2"/>
        <a:buChar char="n"/>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hlink"/>
        </a:buClr>
        <a:buSzPct val="55000"/>
        <a:buFont typeface="Wingdings" pitchFamily="-65" charset="2"/>
        <a:buChar char="n"/>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lr>
          <a:schemeClr val="folHlink"/>
        </a:buClr>
        <a:buSzPct val="50000"/>
        <a:buFont typeface="Wingdings" pitchFamily="-65" charset="2"/>
        <a:buChar char="n"/>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lr>
          <a:schemeClr val="accent2"/>
        </a:buClr>
        <a:buSzPct val="55000"/>
        <a:buFont typeface="Wingdings" pitchFamily="-65" charset="2"/>
        <a:buChar char="n"/>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5pPr>
      <a:lvl6pPr marL="2514600" indent="-228600" algn="l" rtl="0" fontAlgn="base">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6pPr>
      <a:lvl7pPr marL="2971800" indent="-228600" algn="l" rtl="0" fontAlgn="base">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7pPr>
      <a:lvl8pPr marL="3429000" indent="-228600" algn="l" rtl="0" fontAlgn="base">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8pPr>
      <a:lvl9pPr marL="3886200" indent="-228600" algn="l" rtl="0" fontAlgn="base">
        <a:spcBef>
          <a:spcPct val="20000"/>
        </a:spcBef>
        <a:spcAft>
          <a:spcPct val="0"/>
        </a:spcAft>
        <a:buClr>
          <a:schemeClr val="accent1"/>
        </a:buClr>
        <a:buSzPct val="50000"/>
        <a:buFont typeface="Wingdings" pitchFamily="-65" charset="2"/>
        <a:buChar char="n"/>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 Id="rId3"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hyperlink" Target="https://film110.pbworks.com/Lighting" TargetMode="External"/><Relationship Id="rId4" Type="http://schemas.openxmlformats.org/officeDocument/2006/relationships/hyperlink" Target="https://film110.pbworks.com/The-Portrayal-of-the-Future,-in-Film" TargetMode="External"/><Relationship Id="rId1" Type="http://schemas.openxmlformats.org/officeDocument/2006/relationships/slideLayout" Target="../slideLayouts/slideLayout12.xml"/><Relationship Id="rId2" Type="http://schemas.openxmlformats.org/officeDocument/2006/relationships/hyperlink" Target="https://film110.pbworks.com/Blade-Runne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jpeg"/><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film110.pbworks.com/Film-Noir" TargetMode="External"/><Relationship Id="rId3"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3.jpeg"/><Relationship Id="rId1" Type="http://schemas.openxmlformats.org/officeDocument/2006/relationships/slideLayout" Target="../slideLayouts/slideLayout12.xml"/><Relationship Id="rId2"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voices.yahoo.com/topic/6197/star_wars.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8.png"/><Relationship Id="rId5" Type="http://schemas.openxmlformats.org/officeDocument/2006/relationships/image" Target="../media/image9.jpeg"/><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49213"/>
            <a:ext cx="9144000" cy="788987"/>
          </a:xfrm>
          <a:solidFill>
            <a:srgbClr val="7DB1E1">
              <a:alpha val="67842"/>
            </a:srgbClr>
          </a:solidFill>
        </p:spPr>
        <p:txBody>
          <a:bodyPr/>
          <a:lstStyle/>
          <a:p>
            <a:pPr eaLnBrk="1" hangingPunct="1"/>
            <a:r>
              <a:rPr lang="en-GB" sz="4000" b="1" dirty="0" smtClean="0">
                <a:solidFill>
                  <a:schemeClr val="bg1"/>
                </a:solidFill>
                <a:latin typeface="Helvetica" pitchFamily="-65" charset="0"/>
              </a:rPr>
              <a:t>        Film Studies:  Lighting </a:t>
            </a:r>
            <a:endParaRPr lang="en-GB" sz="4000" b="1" dirty="0">
              <a:solidFill>
                <a:schemeClr val="bg1"/>
              </a:solidFill>
              <a:latin typeface="Helvetica" pitchFamily="-65" charset="0"/>
            </a:endParaRPr>
          </a:p>
        </p:txBody>
      </p:sp>
      <p:pic>
        <p:nvPicPr>
          <p:cNvPr id="4" name="Picture 3" descr="images-5.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836712"/>
            <a:ext cx="3888432" cy="5326342"/>
          </a:xfrm>
          <a:prstGeom prst="rect">
            <a:avLst/>
          </a:prstGeom>
        </p:spPr>
      </p:pic>
      <p:sp>
        <p:nvSpPr>
          <p:cNvPr id="5" name="TextBox 4"/>
          <p:cNvSpPr txBox="1"/>
          <p:nvPr/>
        </p:nvSpPr>
        <p:spPr>
          <a:xfrm>
            <a:off x="611560" y="6165304"/>
            <a:ext cx="7992888" cy="923330"/>
          </a:xfrm>
          <a:prstGeom prst="rect">
            <a:avLst/>
          </a:prstGeom>
          <a:noFill/>
        </p:spPr>
        <p:txBody>
          <a:bodyPr wrap="square" rtlCol="0">
            <a:spAutoFit/>
          </a:bodyPr>
          <a:lstStyle/>
          <a:p>
            <a:r>
              <a:rPr lang="en-US" dirty="0">
                <a:solidFill>
                  <a:srgbClr val="FF0000"/>
                </a:solidFill>
                <a:latin typeface="Arial"/>
                <a:cs typeface="Arial"/>
              </a:rPr>
              <a:t>The light that burns twice as bright burns half as long. And you have burned so very, very brightly, Roy</a:t>
            </a:r>
          </a:p>
          <a:p>
            <a:endParaRPr lang="en-US"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lade-runner-harrison-ford.jpg"/>
          <p:cNvPicPr>
            <a:picLocks noChangeAspect="1"/>
          </p:cNvPicPr>
          <p:nvPr/>
        </p:nvPicPr>
        <p:blipFill>
          <a:blip r:embed="rId2"/>
          <a:stretch>
            <a:fillRect/>
          </a:stretch>
        </p:blipFill>
        <p:spPr>
          <a:xfrm>
            <a:off x="381000" y="1524000"/>
            <a:ext cx="8534400" cy="4267200"/>
          </a:xfrm>
          <a:prstGeom prst="rect">
            <a:avLst/>
          </a:prstGeom>
        </p:spPr>
      </p:pic>
      <p:sp>
        <p:nvSpPr>
          <p:cNvPr id="6" name="Rectangle 2"/>
          <p:cNvSpPr>
            <a:spLocks noGrp="1" noChangeArrowheads="1"/>
          </p:cNvSpPr>
          <p:nvPr>
            <p:ph type="title"/>
          </p:nvPr>
        </p:nvSpPr>
        <p:spPr>
          <a:xfrm>
            <a:off x="0" y="76200"/>
            <a:ext cx="9144000" cy="798512"/>
          </a:xfrm>
          <a:solidFill>
            <a:srgbClr val="7DB1E1">
              <a:alpha val="67842"/>
            </a:srgbClr>
          </a:solidFill>
        </p:spPr>
        <p:txBody>
          <a:bodyPr/>
          <a:lstStyle/>
          <a:p>
            <a:pPr eaLnBrk="1" hangingPunct="1"/>
            <a:r>
              <a:rPr lang="en-GB" sz="4000" b="1" dirty="0" smtClean="0">
                <a:solidFill>
                  <a:schemeClr val="bg1"/>
                </a:solidFill>
              </a:rPr>
              <a:t>           </a:t>
            </a:r>
            <a:r>
              <a:rPr lang="en-GB" sz="4000" b="1" dirty="0" smtClean="0">
                <a:solidFill>
                  <a:schemeClr val="bg1"/>
                </a:solidFill>
                <a:latin typeface="Helvetica" pitchFamily="34" charset="0"/>
              </a:rPr>
              <a:t>Lighting</a:t>
            </a:r>
            <a:endParaRPr lang="en-GB" sz="4000" b="1" dirty="0">
              <a:solidFill>
                <a:schemeClr val="bg1"/>
              </a:solidFill>
              <a:latin typeface="Helvetica"/>
              <a:cs typeface="Helvetica"/>
            </a:endParaRPr>
          </a:p>
        </p:txBody>
      </p:sp>
      <p:sp>
        <p:nvSpPr>
          <p:cNvPr id="2" name="Text Placeholder 1"/>
          <p:cNvSpPr>
            <a:spLocks noGrp="1"/>
          </p:cNvSpPr>
          <p:nvPr>
            <p:ph type="body" sz="half" idx="1"/>
          </p:nvPr>
        </p:nvSpPr>
        <p:spPr>
          <a:xfrm>
            <a:off x="681100" y="2060848"/>
            <a:ext cx="7421760" cy="4114800"/>
          </a:xfrm>
        </p:spPr>
        <p:txBody>
          <a:bodyPr/>
          <a:lstStyle/>
          <a:p>
            <a:pPr>
              <a:buNone/>
            </a:pPr>
            <a:endParaRPr lang="en-AU" sz="1800" dirty="0" smtClean="0"/>
          </a:p>
          <a:p>
            <a:endParaRPr lang="en-AU" sz="1800" dirty="0" smtClean="0"/>
          </a:p>
          <a:p>
            <a:endParaRPr lang="en-AU" sz="1800" dirty="0"/>
          </a:p>
          <a:p>
            <a:endParaRPr lang="en-AU" sz="1800" dirty="0"/>
          </a:p>
        </p:txBody>
      </p:sp>
      <p:sp>
        <p:nvSpPr>
          <p:cNvPr id="7" name="Oval 6"/>
          <p:cNvSpPr>
            <a:spLocks noChangeArrowheads="1"/>
          </p:cNvSpPr>
          <p:nvPr/>
        </p:nvSpPr>
        <p:spPr bwMode="auto">
          <a:xfrm>
            <a:off x="381000" y="1828800"/>
            <a:ext cx="1066800" cy="914400"/>
          </a:xfrm>
          <a:prstGeom prst="ellipse">
            <a:avLst/>
          </a:prstGeom>
          <a:solidFill>
            <a:schemeClr val="accent1"/>
          </a:solidFill>
          <a:ln w="9525">
            <a:solidFill>
              <a:schemeClr val="tx1"/>
            </a:solidFill>
            <a:round/>
            <a:headEnd/>
            <a:tailEnd/>
          </a:ln>
          <a:effectLst/>
        </p:spPr>
        <p:txBody>
          <a:bodyPr anchor="ctr">
            <a:prstTxWarp prst="textNoShape">
              <a:avLst/>
            </a:prstTxWarp>
          </a:bodyPr>
          <a:lstStyle/>
          <a:p>
            <a:r>
              <a:rPr lang="en-US" sz="1200" dirty="0">
                <a:latin typeface="Helvetica"/>
                <a:cs typeface="Helvetica"/>
              </a:rPr>
              <a:t>FILLER LIGHTS</a:t>
            </a:r>
          </a:p>
        </p:txBody>
      </p:sp>
      <p:sp>
        <p:nvSpPr>
          <p:cNvPr id="9" name="Line 11"/>
          <p:cNvSpPr>
            <a:spLocks noChangeShapeType="1"/>
          </p:cNvSpPr>
          <p:nvPr/>
        </p:nvSpPr>
        <p:spPr bwMode="auto">
          <a:xfrm>
            <a:off x="1524000" y="2362200"/>
            <a:ext cx="1143000" cy="3810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dirty="0"/>
          </a:p>
        </p:txBody>
      </p:sp>
      <p:sp>
        <p:nvSpPr>
          <p:cNvPr id="11" name="Oval 8"/>
          <p:cNvSpPr>
            <a:spLocks noChangeArrowheads="1"/>
          </p:cNvSpPr>
          <p:nvPr/>
        </p:nvSpPr>
        <p:spPr bwMode="auto">
          <a:xfrm>
            <a:off x="6781800" y="990600"/>
            <a:ext cx="1143000" cy="9144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r>
              <a:rPr lang="en-US" sz="1200" dirty="0">
                <a:latin typeface="Helvetica"/>
                <a:cs typeface="Helvetica"/>
              </a:rPr>
              <a:t>BACK</a:t>
            </a:r>
          </a:p>
          <a:p>
            <a:r>
              <a:rPr lang="en-US" sz="1200" dirty="0">
                <a:latin typeface="Helvetica"/>
                <a:cs typeface="Helvetica"/>
              </a:rPr>
              <a:t>LIGHT</a:t>
            </a:r>
          </a:p>
        </p:txBody>
      </p:sp>
      <p:sp>
        <p:nvSpPr>
          <p:cNvPr id="12" name="Line 16"/>
          <p:cNvSpPr>
            <a:spLocks noChangeShapeType="1"/>
          </p:cNvSpPr>
          <p:nvPr/>
        </p:nvSpPr>
        <p:spPr bwMode="auto">
          <a:xfrm>
            <a:off x="7924800" y="1676400"/>
            <a:ext cx="1219200" cy="6096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dirty="0"/>
          </a:p>
        </p:txBody>
      </p:sp>
      <p:sp>
        <p:nvSpPr>
          <p:cNvPr id="13" name="Line 15"/>
          <p:cNvSpPr>
            <a:spLocks noChangeShapeType="1"/>
          </p:cNvSpPr>
          <p:nvPr/>
        </p:nvSpPr>
        <p:spPr bwMode="auto">
          <a:xfrm flipH="1">
            <a:off x="4876800" y="1524000"/>
            <a:ext cx="182880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dirty="0"/>
          </a:p>
        </p:txBody>
      </p:sp>
      <p:sp>
        <p:nvSpPr>
          <p:cNvPr id="14" name="Oval 6"/>
          <p:cNvSpPr>
            <a:spLocks noChangeArrowheads="1"/>
          </p:cNvSpPr>
          <p:nvPr/>
        </p:nvSpPr>
        <p:spPr bwMode="auto">
          <a:xfrm>
            <a:off x="2286000" y="6019800"/>
            <a:ext cx="1066800" cy="8382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r>
              <a:rPr lang="en-US" sz="1200" dirty="0">
                <a:latin typeface="Helvetica"/>
                <a:cs typeface="Helvetica"/>
              </a:rPr>
              <a:t>KEY LIGHT</a:t>
            </a:r>
          </a:p>
        </p:txBody>
      </p:sp>
      <p:sp>
        <p:nvSpPr>
          <p:cNvPr id="15" name="Line 10"/>
          <p:cNvSpPr>
            <a:spLocks noChangeShapeType="1"/>
          </p:cNvSpPr>
          <p:nvPr/>
        </p:nvSpPr>
        <p:spPr bwMode="auto">
          <a:xfrm flipV="1">
            <a:off x="2971800" y="5562600"/>
            <a:ext cx="152400" cy="45720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dirty="0"/>
          </a:p>
        </p:txBody>
      </p:sp>
    </p:spTree>
    <p:extLst>
      <p:ext uri="{BB962C8B-B14F-4D97-AF65-F5344CB8AC3E}">
        <p14:creationId xmlns:p14="http://schemas.microsoft.com/office/powerpoint/2010/main" val="54583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76200"/>
            <a:ext cx="9144000" cy="798512"/>
          </a:xfrm>
          <a:solidFill>
            <a:srgbClr val="7DB1E1">
              <a:alpha val="67842"/>
            </a:srgbClr>
          </a:solidFill>
        </p:spPr>
        <p:txBody>
          <a:bodyPr/>
          <a:lstStyle/>
          <a:p>
            <a:pPr eaLnBrk="1" hangingPunct="1"/>
            <a:r>
              <a:rPr lang="en-GB" sz="4000" b="1" dirty="0" smtClean="0">
                <a:solidFill>
                  <a:schemeClr val="bg1"/>
                </a:solidFill>
              </a:rPr>
              <a:t>           </a:t>
            </a:r>
            <a:r>
              <a:rPr lang="en-GB" sz="4000" b="1" dirty="0" smtClean="0">
                <a:solidFill>
                  <a:schemeClr val="bg1"/>
                </a:solidFill>
                <a:latin typeface="Helvetica" pitchFamily="34" charset="0"/>
              </a:rPr>
              <a:t>Lighting</a:t>
            </a:r>
            <a:endParaRPr lang="en-GB" sz="4000" b="1" dirty="0">
              <a:solidFill>
                <a:schemeClr val="bg1"/>
              </a:solidFill>
              <a:latin typeface="Helvetica"/>
              <a:cs typeface="Helvetica"/>
            </a:endParaRPr>
          </a:p>
        </p:txBody>
      </p:sp>
      <p:sp>
        <p:nvSpPr>
          <p:cNvPr id="2" name="Text Placeholder 1"/>
          <p:cNvSpPr>
            <a:spLocks noGrp="1"/>
          </p:cNvSpPr>
          <p:nvPr>
            <p:ph type="body" sz="half" idx="1"/>
          </p:nvPr>
        </p:nvSpPr>
        <p:spPr>
          <a:xfrm>
            <a:off x="681100" y="2060848"/>
            <a:ext cx="7421760" cy="4114800"/>
          </a:xfrm>
        </p:spPr>
        <p:txBody>
          <a:bodyPr/>
          <a:lstStyle/>
          <a:p>
            <a:pPr marL="0" indent="0">
              <a:buNone/>
            </a:pPr>
            <a:endParaRPr lang="en-AU" sz="1800" dirty="0" smtClean="0"/>
          </a:p>
          <a:p>
            <a:pPr>
              <a:buNone/>
            </a:pPr>
            <a:endParaRPr lang="en-AU" sz="1800" dirty="0" smtClean="0"/>
          </a:p>
          <a:p>
            <a:pPr>
              <a:buNone/>
            </a:pPr>
            <a:endParaRPr lang="en-AU" sz="1800" dirty="0"/>
          </a:p>
          <a:p>
            <a:endParaRPr lang="en-AU" sz="1800" dirty="0"/>
          </a:p>
        </p:txBody>
      </p:sp>
      <p:sp>
        <p:nvSpPr>
          <p:cNvPr id="4" name="Rectangle 3"/>
          <p:cNvSpPr/>
          <p:nvPr/>
        </p:nvSpPr>
        <p:spPr>
          <a:xfrm>
            <a:off x="609600" y="2209800"/>
            <a:ext cx="4572000" cy="2368341"/>
          </a:xfrm>
          <a:prstGeom prst="rect">
            <a:avLst/>
          </a:prstGeom>
        </p:spPr>
        <p:txBody>
          <a:bodyPr>
            <a:spAutoFit/>
          </a:bodyPr>
          <a:lstStyle/>
          <a:p>
            <a:pPr>
              <a:lnSpc>
                <a:spcPct val="90000"/>
              </a:lnSpc>
              <a:buFontTx/>
              <a:buNone/>
            </a:pPr>
            <a:endParaRPr lang="en-GB" altLang="zh-TW" sz="2000" dirty="0" smtClean="0">
              <a:solidFill>
                <a:srgbClr val="0000FF"/>
              </a:solidFill>
              <a:latin typeface="Helvetica"/>
              <a:ea typeface="新細明體" pitchFamily="-65" charset="-120"/>
              <a:cs typeface="Helvetica"/>
            </a:endParaRPr>
          </a:p>
          <a:p>
            <a:pPr>
              <a:lnSpc>
                <a:spcPct val="90000"/>
              </a:lnSpc>
            </a:pPr>
            <a:r>
              <a:rPr lang="en-GB" altLang="zh-TW" dirty="0" smtClean="0">
                <a:solidFill>
                  <a:srgbClr val="0000FF"/>
                </a:solidFill>
                <a:latin typeface="Helvetica"/>
                <a:ea typeface="新細明體" pitchFamily="-65" charset="-120"/>
                <a:cs typeface="Helvetica"/>
              </a:rPr>
              <a:t>Creates stronger contrasts and sharper darker shadows</a:t>
            </a:r>
          </a:p>
          <a:p>
            <a:pPr>
              <a:lnSpc>
                <a:spcPct val="90000"/>
              </a:lnSpc>
              <a:buFontTx/>
              <a:buNone/>
            </a:pPr>
            <a:endParaRPr lang="en-GB" altLang="zh-TW" dirty="0" smtClean="0">
              <a:solidFill>
                <a:srgbClr val="0000FF"/>
              </a:solidFill>
              <a:latin typeface="Helvetica"/>
              <a:ea typeface="新細明體" pitchFamily="-65" charset="-120"/>
              <a:cs typeface="Helvetica"/>
            </a:endParaRPr>
          </a:p>
          <a:p>
            <a:pPr>
              <a:lnSpc>
                <a:spcPct val="90000"/>
              </a:lnSpc>
              <a:buFontTx/>
              <a:buNone/>
            </a:pPr>
            <a:r>
              <a:rPr lang="en-GB" altLang="zh-TW" dirty="0" smtClean="0">
                <a:solidFill>
                  <a:srgbClr val="0000FF"/>
                </a:solidFill>
                <a:latin typeface="Helvetica"/>
                <a:ea typeface="新細明體" pitchFamily="-65" charset="-120"/>
                <a:cs typeface="Helvetica"/>
              </a:rPr>
              <a:t>Often the lighting is hard and fill lights are eliminated all together </a:t>
            </a:r>
          </a:p>
          <a:p>
            <a:pPr>
              <a:lnSpc>
                <a:spcPct val="90000"/>
              </a:lnSpc>
              <a:buFontTx/>
              <a:buNone/>
            </a:pPr>
            <a:endParaRPr lang="en-GB" altLang="zh-TW" dirty="0" smtClean="0">
              <a:solidFill>
                <a:srgbClr val="0000FF"/>
              </a:solidFill>
              <a:latin typeface="Helvetica"/>
              <a:ea typeface="新細明體" pitchFamily="-65" charset="-120"/>
              <a:cs typeface="Helvetica"/>
            </a:endParaRPr>
          </a:p>
          <a:p>
            <a:pPr>
              <a:lnSpc>
                <a:spcPct val="90000"/>
              </a:lnSpc>
            </a:pPr>
            <a:r>
              <a:rPr lang="en-GB" altLang="zh-TW" dirty="0" smtClean="0">
                <a:solidFill>
                  <a:srgbClr val="0000FF"/>
                </a:solidFill>
                <a:latin typeface="Helvetica"/>
                <a:ea typeface="新細明體" pitchFamily="-65" charset="-120"/>
                <a:cs typeface="Helvetica"/>
              </a:rPr>
              <a:t>Deep, distinct shadows/silhouettes are formed</a:t>
            </a:r>
            <a:endParaRPr lang="en-GB" altLang="zh-TW" dirty="0">
              <a:solidFill>
                <a:srgbClr val="0000FF"/>
              </a:solidFill>
              <a:latin typeface="Helvetica"/>
              <a:ea typeface="新細明體" pitchFamily="-65" charset="-120"/>
              <a:cs typeface="Helvetica"/>
            </a:endParaRPr>
          </a:p>
        </p:txBody>
      </p:sp>
      <p:sp>
        <p:nvSpPr>
          <p:cNvPr id="5" name="TextBox 4"/>
          <p:cNvSpPr txBox="1"/>
          <p:nvPr/>
        </p:nvSpPr>
        <p:spPr>
          <a:xfrm>
            <a:off x="1371600" y="1143000"/>
            <a:ext cx="3505200" cy="369332"/>
          </a:xfrm>
          <a:prstGeom prst="rect">
            <a:avLst/>
          </a:prstGeom>
          <a:noFill/>
        </p:spPr>
        <p:txBody>
          <a:bodyPr wrap="square" rtlCol="0">
            <a:spAutoFit/>
          </a:bodyPr>
          <a:lstStyle/>
          <a:p>
            <a:r>
              <a:rPr lang="en-GB" altLang="zh-TW" dirty="0" smtClean="0">
                <a:solidFill>
                  <a:srgbClr val="FF0000"/>
                </a:solidFill>
                <a:latin typeface="Helvetica"/>
                <a:ea typeface="新細明體" pitchFamily="-65" charset="-120"/>
                <a:cs typeface="Helvetica"/>
              </a:rPr>
              <a:t>LOW KEY LIGHTING</a:t>
            </a:r>
            <a:endParaRPr lang="en-US" dirty="0">
              <a:solidFill>
                <a:srgbClr val="FF0000"/>
              </a:solidFill>
            </a:endParaRPr>
          </a:p>
        </p:txBody>
      </p:sp>
      <p:pic>
        <p:nvPicPr>
          <p:cNvPr id="11" name="Picture 10" descr="Screen Shot 2012-09-23 at 1.38.37 PM.png"/>
          <p:cNvPicPr>
            <a:picLocks noChangeAspect="1"/>
          </p:cNvPicPr>
          <p:nvPr/>
        </p:nvPicPr>
        <p:blipFill>
          <a:blip r:embed="rId2"/>
          <a:stretch>
            <a:fillRect/>
          </a:stretch>
        </p:blipFill>
        <p:spPr>
          <a:xfrm>
            <a:off x="5334000" y="2057400"/>
            <a:ext cx="3480565" cy="2184400"/>
          </a:xfrm>
          <a:prstGeom prst="rect">
            <a:avLst/>
          </a:prstGeom>
        </p:spPr>
      </p:pic>
      <p:pic>
        <p:nvPicPr>
          <p:cNvPr id="13" name="Picture 12" descr="blade-runner-rutger-hauer12.jpg"/>
          <p:cNvPicPr>
            <a:picLocks noChangeAspect="1"/>
          </p:cNvPicPr>
          <p:nvPr/>
        </p:nvPicPr>
        <p:blipFill>
          <a:blip r:embed="rId3"/>
          <a:stretch>
            <a:fillRect/>
          </a:stretch>
        </p:blipFill>
        <p:spPr>
          <a:xfrm>
            <a:off x="1752600" y="4343400"/>
            <a:ext cx="3276600" cy="2197250"/>
          </a:xfrm>
          <a:prstGeom prst="rect">
            <a:avLst/>
          </a:prstGeom>
        </p:spPr>
      </p:pic>
    </p:spTree>
    <p:extLst>
      <p:ext uri="{BB962C8B-B14F-4D97-AF65-F5344CB8AC3E}">
        <p14:creationId xmlns:p14="http://schemas.microsoft.com/office/powerpoint/2010/main" val="545837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76200"/>
            <a:ext cx="9144000" cy="798512"/>
          </a:xfrm>
          <a:solidFill>
            <a:srgbClr val="7DB1E1">
              <a:alpha val="67842"/>
            </a:srgbClr>
          </a:solidFill>
        </p:spPr>
        <p:txBody>
          <a:bodyPr/>
          <a:lstStyle/>
          <a:p>
            <a:pPr eaLnBrk="1" hangingPunct="1"/>
            <a:r>
              <a:rPr lang="en-GB" sz="4000" b="1" dirty="0" smtClean="0">
                <a:solidFill>
                  <a:schemeClr val="bg1"/>
                </a:solidFill>
              </a:rPr>
              <a:t>           </a:t>
            </a:r>
            <a:r>
              <a:rPr lang="en-GB" sz="4000" b="1" dirty="0" smtClean="0">
                <a:solidFill>
                  <a:schemeClr val="bg1"/>
                </a:solidFill>
                <a:latin typeface="Helvetica" pitchFamily="34" charset="0"/>
              </a:rPr>
              <a:t>Lighting</a:t>
            </a:r>
            <a:endParaRPr lang="en-GB" sz="4000" b="1" dirty="0">
              <a:solidFill>
                <a:schemeClr val="bg1"/>
              </a:solidFill>
              <a:latin typeface="Helvetica"/>
              <a:cs typeface="Helvetica"/>
            </a:endParaRPr>
          </a:p>
        </p:txBody>
      </p:sp>
      <p:sp>
        <p:nvSpPr>
          <p:cNvPr id="2" name="Text Placeholder 1"/>
          <p:cNvSpPr>
            <a:spLocks noGrp="1"/>
          </p:cNvSpPr>
          <p:nvPr>
            <p:ph type="body" sz="half" idx="1"/>
          </p:nvPr>
        </p:nvSpPr>
        <p:spPr>
          <a:xfrm>
            <a:off x="533400" y="2209800"/>
            <a:ext cx="7421760" cy="4114800"/>
          </a:xfrm>
        </p:spPr>
        <p:txBody>
          <a:bodyPr/>
          <a:lstStyle/>
          <a:p>
            <a:pPr marL="0" indent="0">
              <a:buNone/>
            </a:pPr>
            <a:endParaRPr lang="en-AU" sz="1800" dirty="0" smtClean="0"/>
          </a:p>
          <a:p>
            <a:pPr>
              <a:buNone/>
            </a:pPr>
            <a:endParaRPr lang="en-AU" sz="1800" dirty="0" smtClean="0"/>
          </a:p>
          <a:p>
            <a:pPr>
              <a:buNone/>
            </a:pPr>
            <a:endParaRPr lang="en-AU" sz="1800" dirty="0"/>
          </a:p>
          <a:p>
            <a:pPr>
              <a:buNone/>
            </a:pPr>
            <a:endParaRPr lang="en-AU" sz="1800" dirty="0"/>
          </a:p>
        </p:txBody>
      </p:sp>
      <p:sp>
        <p:nvSpPr>
          <p:cNvPr id="4" name="Rectangle 3"/>
          <p:cNvSpPr/>
          <p:nvPr/>
        </p:nvSpPr>
        <p:spPr>
          <a:xfrm>
            <a:off x="609600" y="2209800"/>
            <a:ext cx="4572000" cy="346249"/>
          </a:xfrm>
          <a:prstGeom prst="rect">
            <a:avLst/>
          </a:prstGeom>
        </p:spPr>
        <p:txBody>
          <a:bodyPr>
            <a:spAutoFit/>
          </a:bodyPr>
          <a:lstStyle/>
          <a:p>
            <a:pPr>
              <a:lnSpc>
                <a:spcPct val="90000"/>
              </a:lnSpc>
            </a:pPr>
            <a:endParaRPr lang="en-GB" altLang="zh-TW" dirty="0">
              <a:latin typeface="Helvetica"/>
              <a:ea typeface="新細明體" pitchFamily="-65" charset="-120"/>
              <a:cs typeface="Helvetica"/>
            </a:endParaRPr>
          </a:p>
        </p:txBody>
      </p:sp>
      <p:sp>
        <p:nvSpPr>
          <p:cNvPr id="5" name="Rectangle 4"/>
          <p:cNvSpPr>
            <a:spLocks noGrp="1" noChangeArrowheads="1"/>
          </p:cNvSpPr>
          <p:nvPr/>
        </p:nvSpPr>
        <p:spPr bwMode="auto">
          <a:xfrm>
            <a:off x="533400" y="2133600"/>
            <a:ext cx="4249738"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a:lnSpc>
                <a:spcPct val="90000"/>
              </a:lnSpc>
              <a:buFontTx/>
              <a:buNone/>
            </a:pPr>
            <a:endParaRPr lang="en-GB" altLang="zh-TW" sz="1800" dirty="0" smtClean="0">
              <a:latin typeface="Helvetica"/>
              <a:ea typeface="新細明體" pitchFamily="-65" charset="-120"/>
              <a:cs typeface="Helvetica"/>
            </a:endParaRPr>
          </a:p>
          <a:p>
            <a:pPr>
              <a:lnSpc>
                <a:spcPct val="90000"/>
              </a:lnSpc>
            </a:pPr>
            <a:r>
              <a:rPr lang="en-GB" altLang="zh-TW" sz="1800" dirty="0">
                <a:solidFill>
                  <a:srgbClr val="0000FF"/>
                </a:solidFill>
                <a:latin typeface="Helvetica"/>
                <a:ea typeface="新細明體" pitchFamily="-65" charset="-120"/>
                <a:cs typeface="Helvetica"/>
              </a:rPr>
              <a:t>More filler lights are used. Lighting is natural and realistic to our eyes</a:t>
            </a:r>
          </a:p>
          <a:p>
            <a:pPr>
              <a:lnSpc>
                <a:spcPct val="90000"/>
              </a:lnSpc>
              <a:buFontTx/>
              <a:buNone/>
            </a:pPr>
            <a:endParaRPr lang="en-GB" altLang="zh-TW" sz="1800" dirty="0">
              <a:solidFill>
                <a:srgbClr val="0000FF"/>
              </a:solidFill>
              <a:latin typeface="Helvetica"/>
              <a:ea typeface="新細明體" pitchFamily="-65" charset="-120"/>
              <a:cs typeface="Helvetica"/>
            </a:endParaRPr>
          </a:p>
          <a:p>
            <a:pPr>
              <a:lnSpc>
                <a:spcPct val="90000"/>
              </a:lnSpc>
            </a:pPr>
            <a:r>
              <a:rPr lang="en-GB" altLang="zh-TW" sz="1800" dirty="0">
                <a:solidFill>
                  <a:srgbClr val="0000FF"/>
                </a:solidFill>
                <a:latin typeface="Helvetica"/>
                <a:ea typeface="新細明體" pitchFamily="-65" charset="-120"/>
                <a:cs typeface="Helvetica"/>
              </a:rPr>
              <a:t>Produces brightly lit sets or a sunny day (right)</a:t>
            </a:r>
            <a:endParaRPr lang="en-GB" altLang="zh-TW" sz="1800" dirty="0" smtClean="0">
              <a:solidFill>
                <a:srgbClr val="0000FF"/>
              </a:solidFill>
              <a:latin typeface="Helvetica"/>
              <a:ea typeface="新細明體" pitchFamily="-65" charset="-120"/>
              <a:cs typeface="Helvetica"/>
            </a:endParaRPr>
          </a:p>
          <a:p>
            <a:pPr>
              <a:lnSpc>
                <a:spcPct val="90000"/>
              </a:lnSpc>
              <a:buFontTx/>
              <a:buNone/>
            </a:pPr>
            <a:endParaRPr lang="en-GB" altLang="zh-TW" sz="2400" dirty="0">
              <a:ea typeface="新細明體" pitchFamily="-65" charset="-120"/>
              <a:cs typeface="新細明體" pitchFamily="-65" charset="-120"/>
            </a:endParaRPr>
          </a:p>
        </p:txBody>
      </p:sp>
      <p:sp>
        <p:nvSpPr>
          <p:cNvPr id="7" name="TextBox 6"/>
          <p:cNvSpPr txBox="1"/>
          <p:nvPr/>
        </p:nvSpPr>
        <p:spPr>
          <a:xfrm>
            <a:off x="1371600" y="1143000"/>
            <a:ext cx="3733800" cy="369332"/>
          </a:xfrm>
          <a:prstGeom prst="rect">
            <a:avLst/>
          </a:prstGeom>
          <a:noFill/>
        </p:spPr>
        <p:txBody>
          <a:bodyPr wrap="square" rtlCol="0">
            <a:spAutoFit/>
          </a:bodyPr>
          <a:lstStyle/>
          <a:p>
            <a:r>
              <a:rPr lang="en-GB" altLang="zh-TW" dirty="0" smtClean="0">
                <a:solidFill>
                  <a:srgbClr val="FF0000"/>
                </a:solidFill>
                <a:latin typeface="Helvetica"/>
                <a:ea typeface="新細明體" pitchFamily="-65" charset="-120"/>
                <a:cs typeface="Helvetica"/>
              </a:rPr>
              <a:t>HIGH KEY LIGHTING:</a:t>
            </a:r>
          </a:p>
          <a:p>
            <a:endParaRPr lang="en-US" dirty="0"/>
          </a:p>
        </p:txBody>
      </p:sp>
      <p:pic>
        <p:nvPicPr>
          <p:cNvPr id="10" name="Picture 9" descr="images-2.jpeg"/>
          <p:cNvPicPr>
            <a:picLocks noChangeAspect="1"/>
          </p:cNvPicPr>
          <p:nvPr/>
        </p:nvPicPr>
        <p:blipFill>
          <a:blip r:embed="rId2"/>
          <a:stretch>
            <a:fillRect/>
          </a:stretch>
        </p:blipFill>
        <p:spPr>
          <a:xfrm>
            <a:off x="4724400" y="3276600"/>
            <a:ext cx="4218214" cy="2362200"/>
          </a:xfrm>
          <a:prstGeom prst="rect">
            <a:avLst/>
          </a:prstGeom>
        </p:spPr>
      </p:pic>
    </p:spTree>
    <p:extLst>
      <p:ext uri="{BB962C8B-B14F-4D97-AF65-F5344CB8AC3E}">
        <p14:creationId xmlns:p14="http://schemas.microsoft.com/office/powerpoint/2010/main" val="545837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32656"/>
            <a:ext cx="7972375" cy="720080"/>
          </a:xfrm>
        </p:spPr>
        <p:txBody>
          <a:bodyPr/>
          <a:lstStyle/>
          <a:p>
            <a:r>
              <a:rPr lang="en-US" sz="3600" b="1" dirty="0">
                <a:latin typeface="Arial"/>
                <a:cs typeface="Arial"/>
              </a:rPr>
              <a:t>Dark City, Dark People, Dark Times</a:t>
            </a:r>
            <a:endParaRPr lang="en-US" sz="3600" dirty="0">
              <a:latin typeface="Arial"/>
              <a:cs typeface="Arial"/>
            </a:endParaRPr>
          </a:p>
        </p:txBody>
      </p:sp>
      <p:sp>
        <p:nvSpPr>
          <p:cNvPr id="3" name="Text Placeholder 2"/>
          <p:cNvSpPr>
            <a:spLocks noGrp="1"/>
          </p:cNvSpPr>
          <p:nvPr>
            <p:ph type="body" sz="half" idx="1"/>
          </p:nvPr>
        </p:nvSpPr>
        <p:spPr>
          <a:xfrm>
            <a:off x="1403648" y="1772816"/>
            <a:ext cx="6989712" cy="4147591"/>
          </a:xfrm>
        </p:spPr>
        <p:txBody>
          <a:bodyPr>
            <a:noAutofit/>
          </a:bodyPr>
          <a:lstStyle/>
          <a:p>
            <a:pPr algn="just"/>
            <a:r>
              <a:rPr lang="en-US" sz="2000" u="sng" dirty="0" smtClean="0">
                <a:hlinkClick r:id="rId2"/>
              </a:rPr>
              <a:t>From the first scenes in Blade </a:t>
            </a:r>
            <a:r>
              <a:rPr lang="en-US" sz="2000" u="sng" dirty="0">
                <a:hlinkClick r:id="rId2"/>
              </a:rPr>
              <a:t>Runner, the viewer can see that the film is dark, with very few bright or high lit shots. </a:t>
            </a:r>
            <a:endParaRPr lang="en-US" sz="2000" u="sng" dirty="0" smtClean="0">
              <a:hlinkClick r:id="rId2"/>
            </a:endParaRPr>
          </a:p>
          <a:p>
            <a:pPr algn="just"/>
            <a:endParaRPr lang="en-US" sz="2000" dirty="0" smtClean="0">
              <a:hlinkClick r:id="rId2"/>
            </a:endParaRPr>
          </a:p>
          <a:p>
            <a:pPr algn="just"/>
            <a:r>
              <a:rPr lang="en-US" sz="2000" dirty="0" smtClean="0">
                <a:hlinkClick r:id="rId2"/>
              </a:rPr>
              <a:t>There </a:t>
            </a:r>
            <a:r>
              <a:rPr lang="en-US" sz="2000" dirty="0">
                <a:hlinkClick r:id="rId2"/>
              </a:rPr>
              <a:t>are stark contrasts between the neon lights and bright signs scattered through the futuristic L.A. setting and the darkened city streets, alleys, and buildings. The low </a:t>
            </a:r>
            <a:r>
              <a:rPr lang="en-US" sz="2000" dirty="0">
                <a:hlinkClick r:id="rId3"/>
              </a:rPr>
              <a:t>lighting of this </a:t>
            </a:r>
            <a:r>
              <a:rPr lang="en-US" sz="2000" dirty="0">
                <a:hlinkClick r:id="rId4"/>
              </a:rPr>
              <a:t>futuristic L.A. also makes the city feel dangerous. </a:t>
            </a:r>
            <a:endParaRPr lang="en-US" sz="2000" dirty="0" smtClean="0">
              <a:hlinkClick r:id="rId4"/>
            </a:endParaRPr>
          </a:p>
          <a:p>
            <a:pPr algn="just"/>
            <a:endParaRPr lang="en-US" sz="2000" dirty="0" smtClean="0">
              <a:hlinkClick r:id="rId4"/>
            </a:endParaRPr>
          </a:p>
          <a:p>
            <a:pPr algn="just"/>
            <a:r>
              <a:rPr lang="en-US" sz="2000" dirty="0" smtClean="0">
                <a:hlinkClick r:id="rId4"/>
              </a:rPr>
              <a:t>This </a:t>
            </a:r>
            <a:r>
              <a:rPr lang="en-US" sz="2000" dirty="0">
                <a:hlinkClick r:id="rId4"/>
              </a:rPr>
              <a:t>visual dynamic of the film helps relate the dark nature of the film itself. There are themes and characters with dark and mysterious roots woven throughout Blade Runner and the incredibly low key lighting seen throughout the film helps project this to viewers</a:t>
            </a:r>
            <a:r>
              <a:rPr lang="en-US" sz="2000" dirty="0">
                <a:solidFill>
                  <a:srgbClr val="0000FF"/>
                </a:solidFill>
                <a:hlinkClick r:id="rId4"/>
              </a:rPr>
              <a:t>.</a:t>
            </a:r>
            <a:endParaRPr lang="en-US" sz="2000" dirty="0">
              <a:solidFill>
                <a:srgbClr val="0000FF"/>
              </a:solidFill>
            </a:endParaRPr>
          </a:p>
        </p:txBody>
      </p:sp>
    </p:spTree>
    <p:extLst>
      <p:ext uri="{BB962C8B-B14F-4D97-AF65-F5344CB8AC3E}">
        <p14:creationId xmlns:p14="http://schemas.microsoft.com/office/powerpoint/2010/main" val="4246991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76200"/>
            <a:ext cx="9144000" cy="798512"/>
          </a:xfrm>
          <a:solidFill>
            <a:srgbClr val="7DB1E1">
              <a:alpha val="67842"/>
            </a:srgbClr>
          </a:solidFill>
        </p:spPr>
        <p:txBody>
          <a:bodyPr/>
          <a:lstStyle/>
          <a:p>
            <a:pPr eaLnBrk="1" hangingPunct="1"/>
            <a:r>
              <a:rPr lang="en-GB" sz="4000" b="1" dirty="0" smtClean="0">
                <a:solidFill>
                  <a:schemeClr val="bg1"/>
                </a:solidFill>
              </a:rPr>
              <a:t>           </a:t>
            </a:r>
            <a:r>
              <a:rPr lang="en-GB" sz="4000" b="1" dirty="0" smtClean="0">
                <a:solidFill>
                  <a:schemeClr val="bg1"/>
                </a:solidFill>
                <a:latin typeface="Helvetica" pitchFamily="34" charset="0"/>
              </a:rPr>
              <a:t>Lighting</a:t>
            </a:r>
            <a:endParaRPr lang="en-GB" sz="4000" b="1" dirty="0">
              <a:solidFill>
                <a:schemeClr val="bg1"/>
              </a:solidFill>
              <a:latin typeface="Helvetica"/>
              <a:cs typeface="Helvetica"/>
            </a:endParaRPr>
          </a:p>
        </p:txBody>
      </p:sp>
      <p:sp>
        <p:nvSpPr>
          <p:cNvPr id="2" name="Text Placeholder 1"/>
          <p:cNvSpPr>
            <a:spLocks noGrp="1"/>
          </p:cNvSpPr>
          <p:nvPr>
            <p:ph type="body" sz="half" idx="1"/>
          </p:nvPr>
        </p:nvSpPr>
        <p:spPr>
          <a:xfrm>
            <a:off x="683568" y="1988840"/>
            <a:ext cx="7783016" cy="4114800"/>
          </a:xfrm>
        </p:spPr>
        <p:txBody>
          <a:bodyPr/>
          <a:lstStyle/>
          <a:p>
            <a:pPr marL="0" indent="0">
              <a:buNone/>
            </a:pPr>
            <a:endParaRPr lang="en-AU" sz="1800" dirty="0" smtClean="0"/>
          </a:p>
          <a:p>
            <a:pPr algn="just"/>
            <a:r>
              <a:rPr lang="en-AU" sz="1800" dirty="0" smtClean="0">
                <a:solidFill>
                  <a:srgbClr val="0000FF"/>
                </a:solidFill>
              </a:rPr>
              <a:t>Film noir is characterised by a visual style in which dark and dangerous rain washed city streets provide the setting for crime and corruption</a:t>
            </a:r>
          </a:p>
          <a:p>
            <a:pPr algn="just"/>
            <a:endParaRPr lang="en-AU" sz="1800" dirty="0" smtClean="0">
              <a:solidFill>
                <a:srgbClr val="0000FF"/>
              </a:solidFill>
            </a:endParaRPr>
          </a:p>
          <a:p>
            <a:pPr algn="just"/>
            <a:r>
              <a:rPr lang="en-AU" sz="1800" dirty="0" smtClean="0">
                <a:solidFill>
                  <a:srgbClr val="0000FF"/>
                </a:solidFill>
              </a:rPr>
              <a:t>The lighting in film noir reflects its themes. Chiaroscuro low key lighting creates deep shadows in which characters can physically and metaphorically hide, their motivations and actions thus obscured</a:t>
            </a:r>
          </a:p>
          <a:p>
            <a:pPr algn="just"/>
            <a:endParaRPr lang="en-AU" sz="1800" dirty="0" smtClean="0">
              <a:solidFill>
                <a:srgbClr val="0000FF"/>
              </a:solidFill>
            </a:endParaRPr>
          </a:p>
          <a:p>
            <a:pPr algn="just"/>
            <a:r>
              <a:rPr lang="en-AU" sz="1800" dirty="0" smtClean="0">
                <a:solidFill>
                  <a:srgbClr val="0000FF"/>
                </a:solidFill>
              </a:rPr>
              <a:t>Lighting is the most distinctive feature of film noir with highly contrasted areas of light and shade. Dramatic patterns of light and shade are created by light filtering through a blind or a latticed window. </a:t>
            </a:r>
          </a:p>
          <a:p>
            <a:pPr>
              <a:buNone/>
            </a:pPr>
            <a:endParaRPr lang="en-AU" sz="1800" dirty="0"/>
          </a:p>
          <a:p>
            <a:pPr>
              <a:buNone/>
            </a:pPr>
            <a:endParaRPr lang="en-AU" sz="1800" dirty="0"/>
          </a:p>
        </p:txBody>
      </p:sp>
      <p:sp>
        <p:nvSpPr>
          <p:cNvPr id="4" name="Rectangle 3"/>
          <p:cNvSpPr/>
          <p:nvPr/>
        </p:nvSpPr>
        <p:spPr>
          <a:xfrm>
            <a:off x="609600" y="2209800"/>
            <a:ext cx="4572000" cy="346249"/>
          </a:xfrm>
          <a:prstGeom prst="rect">
            <a:avLst/>
          </a:prstGeom>
        </p:spPr>
        <p:txBody>
          <a:bodyPr>
            <a:spAutoFit/>
          </a:bodyPr>
          <a:lstStyle/>
          <a:p>
            <a:pPr>
              <a:lnSpc>
                <a:spcPct val="90000"/>
              </a:lnSpc>
            </a:pPr>
            <a:endParaRPr lang="en-GB" altLang="zh-TW" dirty="0">
              <a:latin typeface="Helvetica"/>
              <a:ea typeface="新細明體" pitchFamily="-65" charset="-120"/>
              <a:cs typeface="Helvetica"/>
            </a:endParaRPr>
          </a:p>
        </p:txBody>
      </p:sp>
      <p:sp>
        <p:nvSpPr>
          <p:cNvPr id="5" name="Rectangle 4"/>
          <p:cNvSpPr>
            <a:spLocks noGrp="1" noChangeArrowheads="1"/>
          </p:cNvSpPr>
          <p:nvPr/>
        </p:nvSpPr>
        <p:spPr bwMode="auto">
          <a:xfrm>
            <a:off x="533400" y="2133600"/>
            <a:ext cx="4249738"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a:lnSpc>
                <a:spcPct val="90000"/>
              </a:lnSpc>
              <a:buFontTx/>
              <a:buNone/>
            </a:pPr>
            <a:endParaRPr lang="en-GB" altLang="zh-TW" sz="1800" dirty="0" smtClean="0">
              <a:latin typeface="Helvetica"/>
              <a:ea typeface="新細明體" pitchFamily="-65" charset="-120"/>
              <a:cs typeface="Helvetica"/>
            </a:endParaRPr>
          </a:p>
          <a:p>
            <a:pPr>
              <a:lnSpc>
                <a:spcPct val="90000"/>
              </a:lnSpc>
              <a:buNone/>
            </a:pPr>
            <a:endParaRPr lang="en-GB" altLang="zh-TW" sz="1800" dirty="0" smtClean="0">
              <a:latin typeface="Helvetica"/>
              <a:ea typeface="新細明體" pitchFamily="-65" charset="-120"/>
              <a:cs typeface="Helvetica"/>
            </a:endParaRPr>
          </a:p>
          <a:p>
            <a:pPr>
              <a:lnSpc>
                <a:spcPct val="90000"/>
              </a:lnSpc>
              <a:buFontTx/>
              <a:buNone/>
            </a:pPr>
            <a:endParaRPr lang="en-GB" altLang="zh-TW" sz="2400" dirty="0">
              <a:ea typeface="新細明體" pitchFamily="-65" charset="-120"/>
              <a:cs typeface="新細明體" pitchFamily="-65" charset="-120"/>
            </a:endParaRPr>
          </a:p>
        </p:txBody>
      </p:sp>
      <p:sp>
        <p:nvSpPr>
          <p:cNvPr id="7" name="TextBox 6"/>
          <p:cNvSpPr txBox="1"/>
          <p:nvPr/>
        </p:nvSpPr>
        <p:spPr>
          <a:xfrm>
            <a:off x="1371600" y="1143000"/>
            <a:ext cx="3733800" cy="369332"/>
          </a:xfrm>
          <a:prstGeom prst="rect">
            <a:avLst/>
          </a:prstGeom>
          <a:noFill/>
        </p:spPr>
        <p:txBody>
          <a:bodyPr wrap="square" rtlCol="0">
            <a:spAutoFit/>
          </a:bodyPr>
          <a:lstStyle/>
          <a:p>
            <a:r>
              <a:rPr lang="en-GB" altLang="zh-TW" dirty="0" smtClean="0">
                <a:solidFill>
                  <a:srgbClr val="FF0000"/>
                </a:solidFill>
                <a:latin typeface="Helvetica"/>
                <a:ea typeface="新細明體" pitchFamily="-65" charset="-120"/>
                <a:cs typeface="Helvetica"/>
              </a:rPr>
              <a:t>Lighting in Film Noir </a:t>
            </a:r>
          </a:p>
          <a:p>
            <a:endParaRPr lang="en-US" dirty="0"/>
          </a:p>
        </p:txBody>
      </p:sp>
    </p:spTree>
    <p:extLst>
      <p:ext uri="{BB962C8B-B14F-4D97-AF65-F5344CB8AC3E}">
        <p14:creationId xmlns:p14="http://schemas.microsoft.com/office/powerpoint/2010/main" val="545837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76200"/>
            <a:ext cx="9144000" cy="798512"/>
          </a:xfrm>
          <a:solidFill>
            <a:srgbClr val="7DB1E1">
              <a:alpha val="67842"/>
            </a:srgbClr>
          </a:solidFill>
        </p:spPr>
        <p:txBody>
          <a:bodyPr/>
          <a:lstStyle/>
          <a:p>
            <a:pPr eaLnBrk="1" hangingPunct="1"/>
            <a:r>
              <a:rPr lang="en-GB" sz="4000" b="1" dirty="0" smtClean="0">
                <a:solidFill>
                  <a:schemeClr val="bg1"/>
                </a:solidFill>
              </a:rPr>
              <a:t>           </a:t>
            </a:r>
            <a:r>
              <a:rPr lang="en-GB" sz="4000" b="1" dirty="0" smtClean="0">
                <a:solidFill>
                  <a:schemeClr val="bg1"/>
                </a:solidFill>
                <a:latin typeface="Helvetica" pitchFamily="34" charset="0"/>
              </a:rPr>
              <a:t>Lighting</a:t>
            </a:r>
            <a:endParaRPr lang="en-GB" sz="4000" b="1" dirty="0">
              <a:solidFill>
                <a:schemeClr val="bg1"/>
              </a:solidFill>
              <a:latin typeface="Helvetica"/>
              <a:cs typeface="Helvetica"/>
            </a:endParaRPr>
          </a:p>
        </p:txBody>
      </p:sp>
      <p:sp>
        <p:nvSpPr>
          <p:cNvPr id="2" name="Text Placeholder 1"/>
          <p:cNvSpPr>
            <a:spLocks noGrp="1"/>
          </p:cNvSpPr>
          <p:nvPr>
            <p:ph type="body" sz="half" idx="1"/>
          </p:nvPr>
        </p:nvSpPr>
        <p:spPr>
          <a:xfrm>
            <a:off x="-684584" y="2996952"/>
            <a:ext cx="5562600" cy="4114800"/>
          </a:xfrm>
        </p:spPr>
        <p:txBody>
          <a:bodyPr/>
          <a:lstStyle/>
          <a:p>
            <a:pPr marL="0" indent="0">
              <a:buNone/>
            </a:pPr>
            <a:endParaRPr lang="en-AU" sz="1800" dirty="0" smtClean="0"/>
          </a:p>
          <a:p>
            <a:pPr>
              <a:buNone/>
            </a:pPr>
            <a:endParaRPr lang="en-AU" sz="1800" dirty="0" smtClean="0"/>
          </a:p>
          <a:p>
            <a:pPr>
              <a:buNone/>
            </a:pPr>
            <a:endParaRPr lang="en-AU" sz="1800" dirty="0"/>
          </a:p>
        </p:txBody>
      </p:sp>
      <p:sp>
        <p:nvSpPr>
          <p:cNvPr id="4" name="Rectangle 3"/>
          <p:cNvSpPr/>
          <p:nvPr/>
        </p:nvSpPr>
        <p:spPr>
          <a:xfrm>
            <a:off x="609600" y="2209800"/>
            <a:ext cx="4572000" cy="346249"/>
          </a:xfrm>
          <a:prstGeom prst="rect">
            <a:avLst/>
          </a:prstGeom>
        </p:spPr>
        <p:txBody>
          <a:bodyPr>
            <a:spAutoFit/>
          </a:bodyPr>
          <a:lstStyle/>
          <a:p>
            <a:pPr>
              <a:lnSpc>
                <a:spcPct val="90000"/>
              </a:lnSpc>
            </a:pPr>
            <a:endParaRPr lang="en-GB" altLang="zh-TW" dirty="0">
              <a:latin typeface="Helvetica"/>
              <a:ea typeface="新細明體" pitchFamily="-65" charset="-120"/>
              <a:cs typeface="Helvetica"/>
            </a:endParaRPr>
          </a:p>
        </p:txBody>
      </p:sp>
      <p:sp>
        <p:nvSpPr>
          <p:cNvPr id="5" name="Rectangle 4"/>
          <p:cNvSpPr>
            <a:spLocks noGrp="1" noChangeArrowheads="1"/>
          </p:cNvSpPr>
          <p:nvPr/>
        </p:nvSpPr>
        <p:spPr bwMode="auto">
          <a:xfrm>
            <a:off x="533400" y="2133600"/>
            <a:ext cx="4249738"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a:lnSpc>
                <a:spcPct val="90000"/>
              </a:lnSpc>
              <a:buFontTx/>
              <a:buNone/>
            </a:pPr>
            <a:endParaRPr lang="en-GB" altLang="zh-TW" sz="1800" dirty="0" smtClean="0">
              <a:latin typeface="Helvetica"/>
              <a:ea typeface="新細明體" pitchFamily="-65" charset="-120"/>
              <a:cs typeface="Helvetica"/>
            </a:endParaRPr>
          </a:p>
          <a:p>
            <a:pPr>
              <a:lnSpc>
                <a:spcPct val="90000"/>
              </a:lnSpc>
              <a:buNone/>
            </a:pPr>
            <a:endParaRPr lang="en-GB" altLang="zh-TW" sz="1800" dirty="0" smtClean="0">
              <a:latin typeface="Helvetica"/>
              <a:ea typeface="新細明體" pitchFamily="-65" charset="-120"/>
              <a:cs typeface="Helvetica"/>
            </a:endParaRPr>
          </a:p>
          <a:p>
            <a:pPr>
              <a:lnSpc>
                <a:spcPct val="90000"/>
              </a:lnSpc>
              <a:buFontTx/>
              <a:buNone/>
            </a:pPr>
            <a:endParaRPr lang="en-GB" altLang="zh-TW" sz="2400" dirty="0">
              <a:ea typeface="新細明體" pitchFamily="-65" charset="-120"/>
              <a:cs typeface="新細明體" pitchFamily="-65" charset="-120"/>
            </a:endParaRPr>
          </a:p>
        </p:txBody>
      </p:sp>
      <p:sp>
        <p:nvSpPr>
          <p:cNvPr id="7" name="TextBox 6"/>
          <p:cNvSpPr txBox="1"/>
          <p:nvPr/>
        </p:nvSpPr>
        <p:spPr>
          <a:xfrm>
            <a:off x="1371600" y="1143000"/>
            <a:ext cx="3733800" cy="369332"/>
          </a:xfrm>
          <a:prstGeom prst="rect">
            <a:avLst/>
          </a:prstGeom>
          <a:noFill/>
        </p:spPr>
        <p:txBody>
          <a:bodyPr wrap="square" rtlCol="0">
            <a:spAutoFit/>
          </a:bodyPr>
          <a:lstStyle/>
          <a:p>
            <a:r>
              <a:rPr lang="en-GB" altLang="zh-TW" dirty="0" smtClean="0">
                <a:solidFill>
                  <a:srgbClr val="FF0000"/>
                </a:solidFill>
                <a:latin typeface="Helvetica"/>
                <a:ea typeface="新細明體" pitchFamily="-65" charset="-120"/>
                <a:cs typeface="Helvetica"/>
              </a:rPr>
              <a:t>Lighting in Film Noir </a:t>
            </a:r>
          </a:p>
          <a:p>
            <a:endParaRPr lang="en-US" dirty="0"/>
          </a:p>
        </p:txBody>
      </p:sp>
      <p:pic>
        <p:nvPicPr>
          <p:cNvPr id="9" name="Picture 8" descr="DownloadedFile-4.jpeg"/>
          <p:cNvPicPr>
            <a:picLocks noChangeAspect="1"/>
          </p:cNvPicPr>
          <p:nvPr/>
        </p:nvPicPr>
        <p:blipFill>
          <a:blip r:embed="rId2"/>
          <a:stretch>
            <a:fillRect/>
          </a:stretch>
        </p:blipFill>
        <p:spPr>
          <a:xfrm>
            <a:off x="5652120" y="1988840"/>
            <a:ext cx="2895600" cy="1781908"/>
          </a:xfrm>
          <a:prstGeom prst="rect">
            <a:avLst/>
          </a:prstGeom>
        </p:spPr>
      </p:pic>
      <p:pic>
        <p:nvPicPr>
          <p:cNvPr id="11" name="Picture 10" descr="Screen Shot 2012-09-23 at 1.38.37 PM.png"/>
          <p:cNvPicPr>
            <a:picLocks noChangeAspect="1"/>
          </p:cNvPicPr>
          <p:nvPr/>
        </p:nvPicPr>
        <p:blipFill>
          <a:blip r:embed="rId3"/>
          <a:stretch>
            <a:fillRect/>
          </a:stretch>
        </p:blipFill>
        <p:spPr>
          <a:xfrm>
            <a:off x="5652120" y="4365104"/>
            <a:ext cx="3054349" cy="1916907"/>
          </a:xfrm>
          <a:prstGeom prst="rect">
            <a:avLst/>
          </a:prstGeom>
        </p:spPr>
      </p:pic>
      <p:sp>
        <p:nvSpPr>
          <p:cNvPr id="12" name="TextBox 11"/>
          <p:cNvSpPr txBox="1"/>
          <p:nvPr/>
        </p:nvSpPr>
        <p:spPr>
          <a:xfrm>
            <a:off x="323528" y="3789040"/>
            <a:ext cx="3733800" cy="2800766"/>
          </a:xfrm>
          <a:prstGeom prst="rect">
            <a:avLst/>
          </a:prstGeom>
          <a:noFill/>
        </p:spPr>
        <p:txBody>
          <a:bodyPr wrap="square" rtlCol="0">
            <a:spAutoFit/>
          </a:bodyPr>
          <a:lstStyle/>
          <a:p>
            <a:pPr algn="just"/>
            <a:r>
              <a:rPr lang="en-US" sz="1600" dirty="0" smtClean="0">
                <a:solidFill>
                  <a:srgbClr val="0000FF"/>
                </a:solidFill>
                <a:latin typeface="Helvetica"/>
                <a:cs typeface="Helvetica"/>
              </a:rPr>
              <a:t>One approach to answering a question on lighting is to  Discuss the style and effect of the lighting in 2 sequences such as these when Deckard first meets Rachael whom at this time is confident that she is not a </a:t>
            </a:r>
            <a:r>
              <a:rPr lang="en-US" sz="1600" dirty="0" err="1" smtClean="0">
                <a:solidFill>
                  <a:srgbClr val="0000FF"/>
                </a:solidFill>
                <a:latin typeface="Helvetica"/>
                <a:cs typeface="Helvetica"/>
              </a:rPr>
              <a:t>replicant</a:t>
            </a:r>
            <a:r>
              <a:rPr lang="en-US" sz="1600" dirty="0" smtClean="0">
                <a:solidFill>
                  <a:srgbClr val="0000FF"/>
                </a:solidFill>
                <a:latin typeface="Helvetica"/>
                <a:cs typeface="Helvetica"/>
              </a:rPr>
              <a:t>. How does the variation in lighting reflect the character development of Rachael whilst she is being tested and perhaps begins to doubt her believe that she is human</a:t>
            </a:r>
            <a:endParaRPr lang="en-US" sz="1600" dirty="0">
              <a:solidFill>
                <a:srgbClr val="0000FF"/>
              </a:solidFill>
              <a:latin typeface="Helvetica"/>
              <a:cs typeface="Helvetica"/>
            </a:endParaRPr>
          </a:p>
        </p:txBody>
      </p:sp>
      <p:sp>
        <p:nvSpPr>
          <p:cNvPr id="8" name="Rectangle 7"/>
          <p:cNvSpPr/>
          <p:nvPr/>
        </p:nvSpPr>
        <p:spPr>
          <a:xfrm>
            <a:off x="395536" y="2276872"/>
            <a:ext cx="3744416" cy="830997"/>
          </a:xfrm>
          <a:prstGeom prst="rect">
            <a:avLst/>
          </a:prstGeom>
        </p:spPr>
        <p:txBody>
          <a:bodyPr wrap="square">
            <a:spAutoFit/>
          </a:bodyPr>
          <a:lstStyle/>
          <a:p>
            <a:r>
              <a:rPr lang="en-AU" sz="1600" dirty="0">
                <a:solidFill>
                  <a:srgbClr val="0000FF"/>
                </a:solidFill>
                <a:latin typeface="Helvetica"/>
                <a:cs typeface="Helvetica"/>
              </a:rPr>
              <a:t>Lighting can evoke mood and </a:t>
            </a:r>
            <a:r>
              <a:rPr lang="en-AU" sz="1600" dirty="0" smtClean="0">
                <a:solidFill>
                  <a:srgbClr val="0000FF"/>
                </a:solidFill>
                <a:latin typeface="Helvetica"/>
                <a:cs typeface="Helvetica"/>
              </a:rPr>
              <a:t>atmosphere and </a:t>
            </a:r>
            <a:r>
              <a:rPr lang="en-AU" sz="1600" dirty="0">
                <a:solidFill>
                  <a:srgbClr val="0000FF"/>
                </a:solidFill>
                <a:latin typeface="Helvetica"/>
                <a:cs typeface="Helvetica"/>
              </a:rPr>
              <a:t>contribute to  relationships between characters</a:t>
            </a:r>
            <a:r>
              <a:rPr lang="en-AU" sz="1600" dirty="0">
                <a:latin typeface="Helvetica"/>
                <a:cs typeface="Helvetica"/>
              </a:rPr>
              <a:t>. </a:t>
            </a:r>
            <a:endParaRPr lang="en-US" sz="1600" dirty="0">
              <a:latin typeface="Helvetica"/>
              <a:cs typeface="Helvetica"/>
            </a:endParaRPr>
          </a:p>
        </p:txBody>
      </p:sp>
    </p:spTree>
    <p:extLst>
      <p:ext uri="{BB962C8B-B14F-4D97-AF65-F5344CB8AC3E}">
        <p14:creationId xmlns:p14="http://schemas.microsoft.com/office/powerpoint/2010/main" val="5458378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60648"/>
            <a:ext cx="7793037" cy="576064"/>
          </a:xfrm>
        </p:spPr>
        <p:txBody>
          <a:bodyPr/>
          <a:lstStyle/>
          <a:p>
            <a:r>
              <a:rPr lang="en-US" sz="3200" b="1" dirty="0" smtClean="0">
                <a:solidFill>
                  <a:schemeClr val="bg2"/>
                </a:solidFill>
                <a:latin typeface="Helvetica"/>
                <a:cs typeface="Helvetica"/>
                <a:hlinkClick r:id="rId2"/>
              </a:rPr>
              <a:t>Film </a:t>
            </a:r>
            <a:r>
              <a:rPr lang="en-US" sz="3200" b="1" dirty="0">
                <a:solidFill>
                  <a:schemeClr val="bg2"/>
                </a:solidFill>
                <a:latin typeface="Helvetica"/>
                <a:cs typeface="Helvetica"/>
                <a:hlinkClick r:id="rId2"/>
              </a:rPr>
              <a:t>Noir Connection</a:t>
            </a:r>
            <a:endParaRPr lang="en-US" sz="3200" dirty="0">
              <a:solidFill>
                <a:schemeClr val="bg2"/>
              </a:solidFill>
              <a:latin typeface="Helvetica"/>
              <a:cs typeface="Helvetica"/>
            </a:endParaRPr>
          </a:p>
        </p:txBody>
      </p:sp>
      <p:sp>
        <p:nvSpPr>
          <p:cNvPr id="3" name="Text Placeholder 2"/>
          <p:cNvSpPr>
            <a:spLocks noGrp="1"/>
          </p:cNvSpPr>
          <p:nvPr>
            <p:ph type="body" sz="half" idx="1"/>
          </p:nvPr>
        </p:nvSpPr>
        <p:spPr>
          <a:xfrm>
            <a:off x="467544" y="2017713"/>
            <a:ext cx="8676456" cy="4114800"/>
          </a:xfrm>
        </p:spPr>
        <p:txBody>
          <a:bodyPr/>
          <a:lstStyle/>
          <a:p>
            <a:pPr marL="0" indent="0" algn="just">
              <a:buNone/>
            </a:pPr>
            <a:r>
              <a:rPr lang="en-US" sz="1800" dirty="0"/>
              <a:t>The film is rooted in a futuristic version of </a:t>
            </a:r>
            <a:r>
              <a:rPr lang="en-US" sz="1800" dirty="0" smtClean="0"/>
              <a:t>the film noir</a:t>
            </a:r>
          </a:p>
          <a:p>
            <a:pPr marL="0" indent="0" algn="just">
              <a:buNone/>
            </a:pPr>
            <a:r>
              <a:rPr lang="en-US" sz="1800" dirty="0" smtClean="0"/>
              <a:t> </a:t>
            </a:r>
            <a:r>
              <a:rPr lang="en-US" sz="1800" dirty="0"/>
              <a:t>style. Film noir is traditionally shot </a:t>
            </a:r>
            <a:r>
              <a:rPr lang="en-US" sz="1800" dirty="0" smtClean="0"/>
              <a:t>with </a:t>
            </a:r>
            <a:r>
              <a:rPr lang="en-US" sz="1800" dirty="0"/>
              <a:t>a low key lighting </a:t>
            </a:r>
            <a:endParaRPr lang="en-US" sz="1800" dirty="0" smtClean="0"/>
          </a:p>
          <a:p>
            <a:pPr marL="0" indent="0" algn="just">
              <a:buNone/>
            </a:pPr>
            <a:r>
              <a:rPr lang="en-US" sz="1800" dirty="0" smtClean="0"/>
              <a:t>approach </a:t>
            </a:r>
            <a:r>
              <a:rPr lang="en-US" sz="1800" dirty="0"/>
              <a:t>to play </a:t>
            </a:r>
            <a:r>
              <a:rPr lang="en-US" sz="1800" dirty="0" smtClean="0"/>
              <a:t>up </a:t>
            </a:r>
            <a:r>
              <a:rPr lang="en-US" sz="1800" dirty="0"/>
              <a:t>the mystery and suspense of the film. </a:t>
            </a:r>
            <a:endParaRPr lang="en-US" sz="1800" dirty="0" smtClean="0"/>
          </a:p>
          <a:p>
            <a:pPr marL="0" indent="0" algn="just">
              <a:buNone/>
            </a:pPr>
            <a:r>
              <a:rPr lang="en-US" sz="1800" dirty="0" smtClean="0"/>
              <a:t>The </a:t>
            </a:r>
            <a:r>
              <a:rPr lang="en-US" sz="1800" dirty="0"/>
              <a:t>lighting scheme in </a:t>
            </a:r>
            <a:r>
              <a:rPr lang="en-US" sz="1800" i="1" dirty="0"/>
              <a:t>Blade Runner</a:t>
            </a:r>
            <a:r>
              <a:rPr lang="en-US" sz="1800" dirty="0"/>
              <a:t> </a:t>
            </a:r>
            <a:r>
              <a:rPr lang="en-US" sz="1800" dirty="0" smtClean="0"/>
              <a:t>helps achieve </a:t>
            </a:r>
            <a:r>
              <a:rPr lang="en-US" sz="1800" dirty="0"/>
              <a:t>this </a:t>
            </a:r>
            <a:endParaRPr lang="en-US" sz="1800" dirty="0" smtClean="0"/>
          </a:p>
          <a:p>
            <a:pPr marL="0" indent="0" algn="just">
              <a:buNone/>
            </a:pPr>
            <a:r>
              <a:rPr lang="en-US" sz="1800" dirty="0" smtClean="0"/>
              <a:t>same </a:t>
            </a:r>
            <a:r>
              <a:rPr lang="en-US" sz="1800" dirty="0"/>
              <a:t>mysterious and suspenseful </a:t>
            </a:r>
            <a:r>
              <a:rPr lang="en-US" sz="1800" dirty="0" smtClean="0"/>
              <a:t>feeling</a:t>
            </a:r>
            <a:r>
              <a:rPr lang="en-US" sz="1800" dirty="0"/>
              <a:t>. Looking and feeling like a film noir piece assists </a:t>
            </a:r>
            <a:r>
              <a:rPr lang="en-US" sz="1800" i="1" dirty="0"/>
              <a:t>Blade Runner</a:t>
            </a:r>
            <a:r>
              <a:rPr lang="en-US" sz="1800" dirty="0"/>
              <a:t>’s story be conveyed to the viewer. </a:t>
            </a:r>
            <a:endParaRPr lang="en-US" sz="1800" dirty="0" smtClean="0"/>
          </a:p>
          <a:p>
            <a:pPr marL="0" indent="0" algn="just">
              <a:buNone/>
            </a:pPr>
            <a:endParaRPr lang="en-US" sz="1800" dirty="0" smtClean="0"/>
          </a:p>
          <a:p>
            <a:pPr marL="0" indent="0" algn="just">
              <a:buNone/>
            </a:pPr>
            <a:r>
              <a:rPr lang="en-US" sz="1800" dirty="0" smtClean="0"/>
              <a:t>We </a:t>
            </a:r>
            <a:r>
              <a:rPr lang="en-US" sz="1800" dirty="0"/>
              <a:t>accept and understand the “femme fatale” character </a:t>
            </a:r>
            <a:r>
              <a:rPr lang="en-US" sz="1800" dirty="0" smtClean="0"/>
              <a:t>of </a:t>
            </a:r>
            <a:r>
              <a:rPr lang="en-US" sz="1800" dirty="0"/>
              <a:t>of </a:t>
            </a:r>
            <a:r>
              <a:rPr lang="en-US" sz="1800" dirty="0" smtClean="0">
                <a:solidFill>
                  <a:schemeClr val="bg2"/>
                </a:solidFill>
              </a:rPr>
              <a:t>Rachael and start to make assumptions or predictions </a:t>
            </a:r>
            <a:r>
              <a:rPr lang="en-US" sz="1800" dirty="0"/>
              <a:t>of the nature of her character based on what is normally associated with a femme fatale-mysterious, seductive, dangerous, etc. This same type of film noir view of characters and actions taking place in the film can be seen based in the low key lighting and dark appearance of the film</a:t>
            </a:r>
            <a:r>
              <a:rPr lang="en-US" sz="1800" dirty="0" smtClean="0">
                <a:solidFill>
                  <a:schemeClr val="bg2"/>
                </a:solidFill>
              </a:rPr>
              <a:t> </a:t>
            </a:r>
            <a:endParaRPr lang="en-US" sz="1800" dirty="0">
              <a:solidFill>
                <a:schemeClr val="bg2"/>
              </a:solidFill>
            </a:endParaRPr>
          </a:p>
        </p:txBody>
      </p:sp>
      <p:pic>
        <p:nvPicPr>
          <p:cNvPr id="6" name="Picture 5" descr="Unknown-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188640"/>
            <a:ext cx="1902191" cy="3240360"/>
          </a:xfrm>
          <a:prstGeom prst="rect">
            <a:avLst/>
          </a:prstGeom>
        </p:spPr>
      </p:pic>
    </p:spTree>
    <p:extLst>
      <p:ext uri="{BB962C8B-B14F-4D97-AF65-F5344CB8AC3E}">
        <p14:creationId xmlns:p14="http://schemas.microsoft.com/office/powerpoint/2010/main" val="2257505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988" y="29907"/>
            <a:ext cx="7793037" cy="1462087"/>
          </a:xfrm>
        </p:spPr>
        <p:txBody>
          <a:bodyPr/>
          <a:lstStyle/>
          <a:p>
            <a:r>
              <a:rPr lang="en-US" b="1" dirty="0">
                <a:latin typeface="Helvetica"/>
                <a:cs typeface="Helvetica"/>
              </a:rPr>
              <a:t>Lighting Interpretation</a:t>
            </a:r>
            <a:r>
              <a:rPr lang="en-US" dirty="0">
                <a:latin typeface="Helvetica"/>
                <a:cs typeface="Helvetica"/>
              </a:rPr>
              <a:t/>
            </a:r>
            <a:br>
              <a:rPr lang="en-US" dirty="0">
                <a:latin typeface="Helvetica"/>
                <a:cs typeface="Helvetica"/>
              </a:rPr>
            </a:br>
            <a:endParaRPr lang="en-US" dirty="0">
              <a:latin typeface="Helvetica"/>
              <a:cs typeface="Helvetica"/>
            </a:endParaRPr>
          </a:p>
        </p:txBody>
      </p:sp>
      <p:sp>
        <p:nvSpPr>
          <p:cNvPr id="3" name="Text Placeholder 2"/>
          <p:cNvSpPr>
            <a:spLocks noGrp="1"/>
          </p:cNvSpPr>
          <p:nvPr>
            <p:ph type="body" sz="half" idx="1"/>
          </p:nvPr>
        </p:nvSpPr>
        <p:spPr>
          <a:xfrm>
            <a:off x="755576" y="908720"/>
            <a:ext cx="8280920" cy="4968552"/>
          </a:xfrm>
        </p:spPr>
        <p:txBody>
          <a:bodyPr/>
          <a:lstStyle/>
          <a:p>
            <a:pPr algn="just"/>
            <a:endParaRPr lang="en-US" sz="1800" dirty="0" smtClean="0"/>
          </a:p>
          <a:p>
            <a:pPr algn="just"/>
            <a:endParaRPr lang="en-US" sz="1800" dirty="0"/>
          </a:p>
          <a:p>
            <a:pPr algn="just"/>
            <a:endParaRPr lang="en-US" sz="1800" dirty="0" smtClean="0"/>
          </a:p>
          <a:p>
            <a:pPr algn="just"/>
            <a:r>
              <a:rPr lang="en-US" sz="1800" dirty="0" smtClean="0"/>
              <a:t>One </a:t>
            </a:r>
            <a:r>
              <a:rPr lang="en-US" sz="1800" dirty="0"/>
              <a:t>scene in which lighting can be interpreted </a:t>
            </a:r>
            <a:r>
              <a:rPr lang="en-US" sz="1800" dirty="0" smtClean="0"/>
              <a:t>is when </a:t>
            </a:r>
            <a:r>
              <a:rPr lang="en-US" sz="1800" dirty="0"/>
              <a:t>we are shown Deckard’s apartment </a:t>
            </a:r>
            <a:r>
              <a:rPr lang="en-US" sz="1800" dirty="0" smtClean="0"/>
              <a:t>the </a:t>
            </a:r>
            <a:r>
              <a:rPr lang="en-US" sz="1800" dirty="0"/>
              <a:t>details of the space are barely distinguishable. </a:t>
            </a:r>
            <a:endParaRPr lang="en-US" sz="1800" dirty="0" smtClean="0"/>
          </a:p>
          <a:p>
            <a:endParaRPr lang="en-US" sz="1800" dirty="0" smtClean="0"/>
          </a:p>
          <a:p>
            <a:pPr algn="just"/>
            <a:r>
              <a:rPr lang="en-US" sz="1800" dirty="0" smtClean="0"/>
              <a:t>The </a:t>
            </a:r>
            <a:r>
              <a:rPr lang="en-US" sz="1800" dirty="0"/>
              <a:t>apartment is incredibly dark and void of visible details. This is a parallel to the character of Deckard himself. Deckard comes across as keeping all emotion within and not being very expressive. This is in the nature of his profession and he is therefore sometimes seen as cold or emotionless</a:t>
            </a:r>
            <a:r>
              <a:rPr lang="en-US" sz="1800" dirty="0" smtClean="0"/>
              <a:t>.</a:t>
            </a:r>
          </a:p>
          <a:p>
            <a:pPr algn="just"/>
            <a:endParaRPr lang="en-US" sz="1800" dirty="0" smtClean="0"/>
          </a:p>
          <a:p>
            <a:pPr algn="just"/>
            <a:r>
              <a:rPr lang="en-US" sz="1800" dirty="0" smtClean="0"/>
              <a:t>This </a:t>
            </a:r>
            <a:r>
              <a:rPr lang="en-US" sz="1800" dirty="0"/>
              <a:t>character attribute changes when it comes to his relationship with Rachael. </a:t>
            </a:r>
            <a:r>
              <a:rPr lang="en-US" sz="1800" dirty="0" smtClean="0"/>
              <a:t>As this emerges the </a:t>
            </a:r>
            <a:r>
              <a:rPr lang="en-US" sz="1800" dirty="0"/>
              <a:t>apartment is lit far more than normal. The viewer is now able to see details about the space. It is later in this scene that the true feelings of Deckard are seen when Rachael tries to leave the apartment and Deckard proceeds to block the door, throw Rachael against a window, and kiss her. Deckard opens up and shows true emotion, just as the space of his apartment opens and we are shown more detail than ever before.</a:t>
            </a:r>
          </a:p>
        </p:txBody>
      </p:sp>
    </p:spTree>
    <p:extLst>
      <p:ext uri="{BB962C8B-B14F-4D97-AF65-F5344CB8AC3E}">
        <p14:creationId xmlns:p14="http://schemas.microsoft.com/office/powerpoint/2010/main" val="217635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known-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16632"/>
            <a:ext cx="7344816" cy="3688644"/>
          </a:xfrm>
          <a:prstGeom prst="rect">
            <a:avLst/>
          </a:prstGeom>
        </p:spPr>
      </p:pic>
      <p:pic>
        <p:nvPicPr>
          <p:cNvPr id="8" name="Picture 7" descr="EBDeckardKitche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3933056"/>
            <a:ext cx="3657600" cy="2743200"/>
          </a:xfrm>
          <a:prstGeom prst="rect">
            <a:avLst/>
          </a:prstGeom>
        </p:spPr>
      </p:pic>
      <p:pic>
        <p:nvPicPr>
          <p:cNvPr id="10" name="Picture 9" descr="Unknown-3.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3984398"/>
            <a:ext cx="3528392" cy="2688884"/>
          </a:xfrm>
          <a:prstGeom prst="rect">
            <a:avLst/>
          </a:prstGeom>
        </p:spPr>
      </p:pic>
    </p:spTree>
    <p:extLst>
      <p:ext uri="{BB962C8B-B14F-4D97-AF65-F5344CB8AC3E}">
        <p14:creationId xmlns:p14="http://schemas.microsoft.com/office/powerpoint/2010/main" val="2857870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eck_rach_kis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29668"/>
            <a:ext cx="6872527" cy="6623372"/>
          </a:xfrm>
          <a:prstGeom prst="rect">
            <a:avLst/>
          </a:prstGeom>
        </p:spPr>
      </p:pic>
    </p:spTree>
    <p:extLst>
      <p:ext uri="{BB962C8B-B14F-4D97-AF65-F5344CB8AC3E}">
        <p14:creationId xmlns:p14="http://schemas.microsoft.com/office/powerpoint/2010/main" val="2157745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1143000"/>
            <a:ext cx="7010400" cy="369332"/>
          </a:xfrm>
          <a:prstGeom prst="rect">
            <a:avLst/>
          </a:prstGeom>
          <a:solidFill>
            <a:schemeClr val="accent2">
              <a:lumMod val="60000"/>
              <a:lumOff val="40000"/>
            </a:schemeClr>
          </a:solidFill>
        </p:spPr>
        <p:txBody>
          <a:bodyPr wrap="square" rtlCol="0">
            <a:spAutoFit/>
          </a:bodyPr>
          <a:lstStyle/>
          <a:p>
            <a:endParaRPr lang="en-US" dirty="0"/>
          </a:p>
        </p:txBody>
      </p:sp>
      <p:sp>
        <p:nvSpPr>
          <p:cNvPr id="3" name="Text Placeholder 2"/>
          <p:cNvSpPr>
            <a:spLocks noGrp="1"/>
          </p:cNvSpPr>
          <p:nvPr>
            <p:ph type="body" sz="half" idx="1"/>
          </p:nvPr>
        </p:nvSpPr>
        <p:spPr>
          <a:xfrm>
            <a:off x="609600" y="2133600"/>
            <a:ext cx="7199312" cy="4114800"/>
          </a:xfrm>
        </p:spPr>
        <p:txBody>
          <a:bodyPr/>
          <a:lstStyle/>
          <a:p>
            <a:pPr>
              <a:buNone/>
            </a:pPr>
            <a:r>
              <a:rPr lang="en-US" sz="1800" dirty="0" smtClean="0"/>
              <a:t>     </a:t>
            </a:r>
          </a:p>
          <a:p>
            <a:endParaRPr lang="en-US" sz="1800" dirty="0" smtClean="0"/>
          </a:p>
          <a:p>
            <a:endParaRPr lang="en-US" sz="1800" i="1" dirty="0" smtClean="0"/>
          </a:p>
          <a:p>
            <a:pPr>
              <a:buNone/>
            </a:pPr>
            <a:r>
              <a:rPr lang="en-US" sz="1800" dirty="0" smtClean="0"/>
              <a:t/>
            </a:r>
            <a:br>
              <a:rPr lang="en-US" sz="1800" dirty="0" smtClean="0"/>
            </a:br>
            <a:endParaRPr lang="en-US" sz="1800" dirty="0" smtClean="0"/>
          </a:p>
          <a:p>
            <a:pPr>
              <a:buNone/>
            </a:pPr>
            <a:endParaRPr lang="en-US" sz="1800" dirty="0" smtClean="0"/>
          </a:p>
        </p:txBody>
      </p:sp>
      <p:sp>
        <p:nvSpPr>
          <p:cNvPr id="6" name="Rectangle 2"/>
          <p:cNvSpPr>
            <a:spLocks noGrp="1" noChangeArrowheads="1"/>
          </p:cNvSpPr>
          <p:nvPr>
            <p:ph type="title"/>
          </p:nvPr>
        </p:nvSpPr>
        <p:spPr>
          <a:xfrm>
            <a:off x="0" y="76200"/>
            <a:ext cx="9144000" cy="798512"/>
          </a:xfrm>
          <a:solidFill>
            <a:srgbClr val="7DB1E1">
              <a:alpha val="67842"/>
            </a:srgbClr>
          </a:solidFill>
        </p:spPr>
        <p:txBody>
          <a:bodyPr/>
          <a:lstStyle/>
          <a:p>
            <a:pPr eaLnBrk="1" hangingPunct="1"/>
            <a:r>
              <a:rPr lang="en-GB" sz="4000" b="1" dirty="0" smtClean="0">
                <a:solidFill>
                  <a:schemeClr val="bg1"/>
                </a:solidFill>
              </a:rPr>
              <a:t>         </a:t>
            </a:r>
            <a:r>
              <a:rPr lang="en-GB" sz="4000" b="1" dirty="0" smtClean="0">
                <a:solidFill>
                  <a:schemeClr val="bg1"/>
                </a:solidFill>
                <a:latin typeface="Helvetica"/>
                <a:cs typeface="Helvetica"/>
              </a:rPr>
              <a:t>Blade Runner</a:t>
            </a:r>
            <a:endParaRPr lang="en-GB" sz="4000" b="1" dirty="0">
              <a:solidFill>
                <a:schemeClr val="bg1"/>
              </a:solidFill>
              <a:latin typeface="Helvetica"/>
              <a:cs typeface="Helvetica"/>
            </a:endParaRPr>
          </a:p>
        </p:txBody>
      </p:sp>
      <p:sp>
        <p:nvSpPr>
          <p:cNvPr id="5" name="Rectangle 4"/>
          <p:cNvSpPr/>
          <p:nvPr/>
        </p:nvSpPr>
        <p:spPr>
          <a:xfrm>
            <a:off x="827584" y="980728"/>
            <a:ext cx="7924800" cy="6617198"/>
          </a:xfrm>
          <a:prstGeom prst="rect">
            <a:avLst/>
          </a:prstGeom>
        </p:spPr>
        <p:txBody>
          <a:bodyPr wrap="square">
            <a:spAutoFit/>
          </a:bodyPr>
          <a:lstStyle/>
          <a:p>
            <a:pPr algn="just"/>
            <a:r>
              <a:rPr lang="en-US" sz="1400" dirty="0" smtClean="0">
                <a:solidFill>
                  <a:srgbClr val="0000FF"/>
                </a:solidFill>
                <a:latin typeface="Helvetica"/>
                <a:cs typeface="Helvetica"/>
              </a:rPr>
              <a:t>Blade Runner is a Science Fiction Noir directed by Ridley Scott and released in 1982</a:t>
            </a:r>
            <a:r>
              <a:rPr lang="en-US" sz="1600" dirty="0" smtClean="0">
                <a:solidFill>
                  <a:srgbClr val="0000FF"/>
                </a:solidFill>
              </a:rPr>
              <a:t>. </a:t>
            </a:r>
          </a:p>
          <a:p>
            <a:pPr algn="just"/>
            <a:endParaRPr lang="en-US" sz="1600" dirty="0" smtClean="0">
              <a:solidFill>
                <a:srgbClr val="0000FF"/>
              </a:solidFill>
              <a:latin typeface="Helvetica"/>
              <a:cs typeface="Helvetica"/>
            </a:endParaRPr>
          </a:p>
          <a:p>
            <a:pPr algn="just"/>
            <a:r>
              <a:rPr lang="en-US" sz="1600" dirty="0" smtClean="0">
                <a:solidFill>
                  <a:srgbClr val="0000FF"/>
                </a:solidFill>
                <a:latin typeface="Helvetica"/>
                <a:cs typeface="Helvetica"/>
              </a:rPr>
              <a:t> </a:t>
            </a:r>
            <a:endParaRPr lang="en-US" sz="1600" dirty="0" smtClean="0">
              <a:solidFill>
                <a:srgbClr val="FF0000"/>
              </a:solidFill>
              <a:latin typeface="Helvetica"/>
              <a:cs typeface="Helvetica"/>
            </a:endParaRPr>
          </a:p>
          <a:p>
            <a:pPr algn="just"/>
            <a:endParaRPr lang="en-US" sz="1600" dirty="0" smtClean="0">
              <a:solidFill>
                <a:srgbClr val="0000FF"/>
              </a:solidFill>
              <a:latin typeface="Helvetica"/>
              <a:cs typeface="Helvetica"/>
            </a:endParaRPr>
          </a:p>
          <a:p>
            <a:pPr algn="just">
              <a:buFont typeface="Arial"/>
              <a:buChar char="•"/>
            </a:pPr>
            <a:r>
              <a:rPr lang="en-US" i="1" dirty="0" smtClean="0">
                <a:solidFill>
                  <a:srgbClr val="0000FF"/>
                </a:solidFill>
                <a:latin typeface="Helvetica"/>
                <a:cs typeface="Helvetica"/>
              </a:rPr>
              <a:t>Ridley Scott managed to create a very strong identity and aesthetic for blade runner with exceptional use of the films Visual</a:t>
            </a:r>
            <a:r>
              <a:rPr lang="en-US" i="1" dirty="0">
                <a:solidFill>
                  <a:srgbClr val="0000FF"/>
                </a:solidFill>
                <a:latin typeface="Helvetica"/>
                <a:cs typeface="Helvetica"/>
              </a:rPr>
              <a:t> </a:t>
            </a:r>
            <a:r>
              <a:rPr lang="en-US" i="1" dirty="0" smtClean="0">
                <a:solidFill>
                  <a:srgbClr val="0000FF"/>
                </a:solidFill>
                <a:latin typeface="Helvetica"/>
                <a:cs typeface="Helvetica"/>
              </a:rPr>
              <a:t>Composition  This allows us, the audience, to derive meaning from the films visual elements. The setting, costumes and </a:t>
            </a:r>
            <a:r>
              <a:rPr lang="en-US" i="1" u="sng" dirty="0" smtClean="0">
                <a:solidFill>
                  <a:srgbClr val="0000FF"/>
                </a:solidFill>
                <a:latin typeface="Helvetica"/>
                <a:cs typeface="Helvetica"/>
              </a:rPr>
              <a:t>lighting</a:t>
            </a:r>
            <a:r>
              <a:rPr lang="en-US" i="1" dirty="0" smtClean="0">
                <a:solidFill>
                  <a:srgbClr val="0000FF"/>
                </a:solidFill>
                <a:latin typeface="Helvetica"/>
                <a:cs typeface="Helvetica"/>
              </a:rPr>
              <a:t> of Blade Runner are deeply intertwined with its plot and themes.</a:t>
            </a:r>
          </a:p>
          <a:p>
            <a:pPr algn="just"/>
            <a:endParaRPr lang="en-US" i="1" dirty="0" smtClean="0">
              <a:solidFill>
                <a:srgbClr val="0000FF"/>
              </a:solidFill>
              <a:latin typeface="Helvetica"/>
              <a:cs typeface="Helvetica"/>
            </a:endParaRPr>
          </a:p>
          <a:p>
            <a:pPr algn="just">
              <a:buFont typeface="Arial"/>
              <a:buChar char="•"/>
            </a:pPr>
            <a:r>
              <a:rPr lang="en-US" i="1" dirty="0" smtClean="0">
                <a:solidFill>
                  <a:srgbClr val="0000FF"/>
                </a:solidFill>
                <a:latin typeface="Helvetica"/>
                <a:cs typeface="Helvetica"/>
              </a:rPr>
              <a:t>Blade Runner revolves around the themes of dehumanization of people resulting from a society based around high technology and the notion of what it means to exist as a human being. The mise-en-scene of Blade Runner is not only appropriate to its overriding themes but it is vital in </a:t>
            </a:r>
            <a:r>
              <a:rPr lang="en-US" i="1" u="sng" dirty="0" smtClean="0">
                <a:solidFill>
                  <a:srgbClr val="0000FF"/>
                </a:solidFill>
                <a:latin typeface="Helvetica"/>
                <a:cs typeface="Helvetica"/>
              </a:rPr>
              <a:t>the establishment and expansion of these themes within the text.</a:t>
            </a:r>
          </a:p>
          <a:p>
            <a:pPr algn="just"/>
            <a:endParaRPr lang="en-US" i="1" dirty="0" smtClean="0">
              <a:solidFill>
                <a:srgbClr val="0000FF"/>
              </a:solidFill>
              <a:latin typeface="Helvetica"/>
              <a:cs typeface="Helvetica"/>
            </a:endParaRPr>
          </a:p>
          <a:p>
            <a:pPr algn="just">
              <a:buFont typeface="Arial"/>
              <a:buChar char="•"/>
            </a:pPr>
            <a:r>
              <a:rPr lang="en-US" i="1" dirty="0" smtClean="0">
                <a:solidFill>
                  <a:srgbClr val="0000FF"/>
                </a:solidFill>
                <a:latin typeface="Helvetica"/>
                <a:cs typeface="Helvetica"/>
              </a:rPr>
              <a:t>Blade Runner can be looked at as having two overarching themes. The film depicts a society in which the proliferation and excess of high technology serves as a dehumanizing force. Within this environment in which human life no longer seems to be of utmost importance the question of what exactly it means to be human is entrenched within the film text.</a:t>
            </a:r>
          </a:p>
          <a:p>
            <a:pPr algn="just"/>
            <a:endParaRPr lang="en-US" dirty="0" smtClean="0">
              <a:latin typeface="Helvetica"/>
              <a:cs typeface="Helvetica"/>
            </a:endParaRPr>
          </a:p>
          <a:p>
            <a:endParaRPr lang="en-US" u="sng" dirty="0" smtClean="0">
              <a:latin typeface="Helvetica"/>
              <a:cs typeface="Helvetica"/>
              <a:hlinkClick r:id="rId2"/>
            </a:endParaRPr>
          </a:p>
          <a:p>
            <a:endParaRPr lang="en-US"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0" y="76200"/>
            <a:ext cx="9144000" cy="774700"/>
          </a:xfrm>
          <a:solidFill>
            <a:srgbClr val="7DB1E1">
              <a:alpha val="67842"/>
            </a:srgbClr>
          </a:solidFill>
        </p:spPr>
        <p:txBody>
          <a:bodyPr/>
          <a:lstStyle/>
          <a:p>
            <a:pPr eaLnBrk="1" hangingPunct="1"/>
            <a:r>
              <a:rPr lang="en-GB" sz="4000" b="1" dirty="0">
                <a:solidFill>
                  <a:schemeClr val="bg1"/>
                </a:solidFill>
              </a:rPr>
              <a:t>        </a:t>
            </a:r>
            <a:r>
              <a:rPr lang="en-GB" sz="4000" b="1" dirty="0" smtClean="0">
                <a:solidFill>
                  <a:schemeClr val="bg1"/>
                </a:solidFill>
              </a:rPr>
              <a:t>   </a:t>
            </a:r>
            <a:r>
              <a:rPr lang="en-GB" sz="4000" b="1" dirty="0" smtClean="0">
                <a:solidFill>
                  <a:schemeClr val="bg1"/>
                </a:solidFill>
                <a:latin typeface="Helvetica" pitchFamily="-65" charset="0"/>
              </a:rPr>
              <a:t> </a:t>
            </a:r>
            <a:endParaRPr lang="en-GB" sz="4000" b="1" dirty="0">
              <a:solidFill>
                <a:schemeClr val="bg1"/>
              </a:solidFill>
              <a:latin typeface="Helvetica" pitchFamily="-65" charset="0"/>
            </a:endParaRPr>
          </a:p>
        </p:txBody>
      </p:sp>
      <p:pic>
        <p:nvPicPr>
          <p:cNvPr id="16" name="Picture 15" descr="bladerunner-full.jpg"/>
          <p:cNvPicPr>
            <a:picLocks noChangeAspect="1"/>
          </p:cNvPicPr>
          <p:nvPr/>
        </p:nvPicPr>
        <p:blipFill>
          <a:blip r:embed="rId2"/>
          <a:stretch>
            <a:fillRect/>
          </a:stretch>
        </p:blipFill>
        <p:spPr>
          <a:xfrm>
            <a:off x="-3718" y="1124744"/>
            <a:ext cx="9144000" cy="403244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116632"/>
            <a:ext cx="7793037" cy="695672"/>
          </a:xfrm>
        </p:spPr>
        <p:txBody>
          <a:bodyPr/>
          <a:lstStyle/>
          <a:p>
            <a:r>
              <a:rPr lang="en-US" dirty="0" smtClean="0">
                <a:latin typeface="Arial"/>
                <a:cs typeface="Arial"/>
              </a:rPr>
              <a:t>Opening Scene</a:t>
            </a:r>
            <a:endParaRPr lang="en-US" dirty="0">
              <a:latin typeface="Arial"/>
              <a:cs typeface="Arial"/>
            </a:endParaRPr>
          </a:p>
        </p:txBody>
      </p:sp>
      <p:sp>
        <p:nvSpPr>
          <p:cNvPr id="3" name="Text Placeholder 2"/>
          <p:cNvSpPr>
            <a:spLocks noGrp="1"/>
          </p:cNvSpPr>
          <p:nvPr>
            <p:ph type="body" sz="half" idx="1"/>
          </p:nvPr>
        </p:nvSpPr>
        <p:spPr>
          <a:xfrm>
            <a:off x="1223120" y="836712"/>
            <a:ext cx="7920880" cy="5616624"/>
          </a:xfrm>
        </p:spPr>
        <p:txBody>
          <a:bodyPr/>
          <a:lstStyle/>
          <a:p>
            <a:r>
              <a:rPr lang="en-AU" sz="1800" dirty="0"/>
              <a:t>In the opening sequence of the film Blade Runner, expressionistic lighting is used to create atmosphere and tension within a futuristic landscape. </a:t>
            </a:r>
            <a:endParaRPr lang="en-AU" sz="1800" dirty="0" smtClean="0"/>
          </a:p>
          <a:p>
            <a:pPr marL="0" indent="0">
              <a:buNone/>
            </a:pPr>
            <a:r>
              <a:rPr lang="en-AU" sz="1800" dirty="0" smtClean="0"/>
              <a:t> </a:t>
            </a:r>
            <a:endParaRPr lang="en-AU" dirty="0"/>
          </a:p>
          <a:p>
            <a:r>
              <a:rPr lang="en-AU" sz="1800" dirty="0"/>
              <a:t>The film opens with a panoramic shot of </a:t>
            </a:r>
            <a:r>
              <a:rPr lang="en-AU" sz="1800" dirty="0" smtClean="0"/>
              <a:t>the cityscape revealing </a:t>
            </a:r>
            <a:r>
              <a:rPr lang="en-AU" sz="1800" dirty="0"/>
              <a:t>an industrial wasteland that is Los Angeles in the year 2019, on an Earth that is in physical and psychological decay - without a trace of nature. </a:t>
            </a:r>
          </a:p>
          <a:p>
            <a:endParaRPr lang="en-AU" dirty="0"/>
          </a:p>
          <a:p>
            <a:r>
              <a:rPr lang="en-AU" sz="1800" dirty="0"/>
              <a:t>The camera slowly tracks forward, showing a vast city at night where the  sky is black, the city is a dirty brown colour, heavily polluted with smoke; and giant flames of exhaust gasses belch out of oil refinery towers in the industrial overgrowth. Lights twinkle from below as flying cars surge across the night sky. </a:t>
            </a:r>
          </a:p>
          <a:p>
            <a:endParaRPr lang="en-AU" sz="1800" dirty="0"/>
          </a:p>
          <a:p>
            <a:r>
              <a:rPr lang="en-AU" sz="1800" dirty="0"/>
              <a:t>The camera steadily tracks forward in rhythm to   the orchestral synthesised </a:t>
            </a:r>
            <a:r>
              <a:rPr lang="en-AU" sz="1800" dirty="0" smtClean="0"/>
              <a:t>music. </a:t>
            </a:r>
            <a:r>
              <a:rPr lang="en-AU" sz="1800" dirty="0"/>
              <a:t>An extreme close up reveals a  huge, disembodied blue  eye reflecting  the flames above the city. </a:t>
            </a:r>
            <a:endParaRPr lang="en-US" dirty="0"/>
          </a:p>
        </p:txBody>
      </p:sp>
    </p:spTree>
    <p:extLst>
      <p:ext uri="{BB962C8B-B14F-4D97-AF65-F5344CB8AC3E}">
        <p14:creationId xmlns:p14="http://schemas.microsoft.com/office/powerpoint/2010/main" val="4000442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8.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980728"/>
            <a:ext cx="8712968" cy="4824536"/>
          </a:xfrm>
          <a:prstGeom prst="rect">
            <a:avLst/>
          </a:prstGeom>
        </p:spPr>
      </p:pic>
    </p:spTree>
    <p:extLst>
      <p:ext uri="{BB962C8B-B14F-4D97-AF65-F5344CB8AC3E}">
        <p14:creationId xmlns:p14="http://schemas.microsoft.com/office/powerpoint/2010/main" val="3480210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259632" y="332656"/>
            <a:ext cx="7565776" cy="4114800"/>
          </a:xfrm>
        </p:spPr>
        <p:txBody>
          <a:bodyPr/>
          <a:lstStyle/>
          <a:p>
            <a:r>
              <a:rPr lang="en-AU" sz="1800" dirty="0"/>
              <a:t>A low camera angle reveals two massive skyscraper structures shaped like an Egyptian pyramid of the gigantic Tyrell Corporation headquarters where  search lights  punctuate the night sky suggesting the importance of this building</a:t>
            </a:r>
          </a:p>
          <a:p>
            <a:pPr marL="0" indent="0">
              <a:buNone/>
            </a:pPr>
            <a:r>
              <a:rPr lang="en-AU" sz="1800" i="1" dirty="0"/>
              <a:t> </a:t>
            </a:r>
            <a:endParaRPr lang="en-AU" sz="1800" dirty="0"/>
          </a:p>
          <a:p>
            <a:r>
              <a:rPr lang="en-AU" sz="1800" dirty="0"/>
              <a:t>When the audience is introduced to the Blade Runner Holden he is awaiting the arrival of a Tyrell Corporation new worker, Leon.  The interrogation room is bathed in a blue hue suggesting a sterile and clinical environment where the </a:t>
            </a:r>
            <a:r>
              <a:rPr lang="en-AU" sz="1800" dirty="0" err="1"/>
              <a:t>Replicant</a:t>
            </a:r>
            <a:r>
              <a:rPr lang="en-AU" sz="1800" dirty="0"/>
              <a:t>  test is to be administered. The use of back and side lighting, combined with the cigarette smoke from Holden, the slow turning overhead fan and  the film noir parallel shadows of light cast through venetian blinds create an uncomfortable and tense atmosphere</a:t>
            </a:r>
          </a:p>
          <a:p>
            <a:endParaRPr lang="en-AU" dirty="0"/>
          </a:p>
          <a:p>
            <a:endParaRPr lang="en-US" dirty="0"/>
          </a:p>
        </p:txBody>
      </p:sp>
      <p:pic>
        <p:nvPicPr>
          <p:cNvPr id="5" name="Picture 4" descr="images-1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4221088"/>
            <a:ext cx="4536504" cy="2540442"/>
          </a:xfrm>
          <a:prstGeom prst="rect">
            <a:avLst/>
          </a:prstGeom>
        </p:spPr>
      </p:pic>
    </p:spTree>
    <p:extLst>
      <p:ext uri="{BB962C8B-B14F-4D97-AF65-F5344CB8AC3E}">
        <p14:creationId xmlns:p14="http://schemas.microsoft.com/office/powerpoint/2010/main" val="1578811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603448"/>
            <a:ext cx="7793037" cy="1462087"/>
          </a:xfrm>
        </p:spPr>
        <p:txBody>
          <a:bodyPr/>
          <a:lstStyle/>
          <a:p>
            <a:r>
              <a:rPr lang="en-US" sz="3600" dirty="0" err="1" smtClean="0">
                <a:latin typeface="Arial"/>
                <a:cs typeface="Arial"/>
              </a:rPr>
              <a:t>Analysing</a:t>
            </a:r>
            <a:r>
              <a:rPr lang="en-US" sz="3600" dirty="0" smtClean="0">
                <a:latin typeface="Arial"/>
                <a:cs typeface="Arial"/>
              </a:rPr>
              <a:t> Lighting</a:t>
            </a:r>
            <a:endParaRPr lang="en-US" sz="3600" dirty="0">
              <a:latin typeface="Arial"/>
              <a:cs typeface="Arial"/>
            </a:endParaRPr>
          </a:p>
        </p:txBody>
      </p:sp>
      <p:sp>
        <p:nvSpPr>
          <p:cNvPr id="3" name="Text Placeholder 2"/>
          <p:cNvSpPr>
            <a:spLocks noGrp="1"/>
          </p:cNvSpPr>
          <p:nvPr>
            <p:ph type="body" sz="half" idx="1"/>
          </p:nvPr>
        </p:nvSpPr>
        <p:spPr>
          <a:xfrm>
            <a:off x="899592" y="1268760"/>
            <a:ext cx="7776864" cy="4752528"/>
          </a:xfrm>
        </p:spPr>
        <p:txBody>
          <a:bodyPr/>
          <a:lstStyle/>
          <a:p>
            <a:pPr marL="0" indent="0">
              <a:buNone/>
            </a:pPr>
            <a:endParaRPr lang="en-AU" dirty="0"/>
          </a:p>
          <a:p>
            <a:endParaRPr lang="en-US" dirty="0"/>
          </a:p>
        </p:txBody>
      </p:sp>
      <p:pic>
        <p:nvPicPr>
          <p:cNvPr id="5" name="Picture 4" descr="savingdeck.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1628800"/>
            <a:ext cx="3771900" cy="5016500"/>
          </a:xfrm>
          <a:prstGeom prst="rect">
            <a:avLst/>
          </a:prstGeom>
        </p:spPr>
      </p:pic>
      <p:sp>
        <p:nvSpPr>
          <p:cNvPr id="6" name="TextBox 5"/>
          <p:cNvSpPr txBox="1"/>
          <p:nvPr/>
        </p:nvSpPr>
        <p:spPr>
          <a:xfrm>
            <a:off x="5796136" y="2492896"/>
            <a:ext cx="3168352" cy="2031325"/>
          </a:xfrm>
          <a:prstGeom prst="rect">
            <a:avLst/>
          </a:prstGeom>
          <a:noFill/>
        </p:spPr>
        <p:txBody>
          <a:bodyPr wrap="square" rtlCol="0">
            <a:spAutoFit/>
          </a:bodyPr>
          <a:lstStyle/>
          <a:p>
            <a:pPr algn="just"/>
            <a:r>
              <a:rPr lang="en-US" dirty="0" smtClean="0">
                <a:latin typeface="Arial"/>
                <a:cs typeface="Arial"/>
              </a:rPr>
              <a:t>The combination of back lighting and side lighting on Roy Batty as he attempts to save Deckard from falling  reveals Roy’s empathy for Deckard and his own desire to live</a:t>
            </a:r>
            <a:endParaRPr lang="en-US" dirty="0">
              <a:latin typeface="Arial"/>
              <a:cs typeface="Arial"/>
            </a:endParaRPr>
          </a:p>
        </p:txBody>
      </p:sp>
    </p:spTree>
    <p:extLst>
      <p:ext uri="{BB962C8B-B14F-4D97-AF65-F5344CB8AC3E}">
        <p14:creationId xmlns:p14="http://schemas.microsoft.com/office/powerpoint/2010/main" val="3789880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a:xfrm>
            <a:off x="5724128" y="1844824"/>
            <a:ext cx="3158952" cy="3643535"/>
          </a:xfrm>
        </p:spPr>
        <p:txBody>
          <a:bodyPr/>
          <a:lstStyle/>
          <a:p>
            <a:r>
              <a:rPr lang="en-US" sz="2000" dirty="0" smtClean="0"/>
              <a:t>Back lighting</a:t>
            </a:r>
          </a:p>
          <a:p>
            <a:r>
              <a:rPr lang="en-US" sz="2000" dirty="0" smtClean="0"/>
              <a:t>Under lighting</a:t>
            </a:r>
          </a:p>
          <a:p>
            <a:r>
              <a:rPr lang="en-US" sz="2000" dirty="0" smtClean="0"/>
              <a:t>Side lighting </a:t>
            </a:r>
          </a:p>
          <a:p>
            <a:endParaRPr lang="en-US" sz="2000" dirty="0"/>
          </a:p>
          <a:p>
            <a:pPr marL="0" indent="0">
              <a:buNone/>
            </a:pPr>
            <a:r>
              <a:rPr lang="en-US" sz="2000" dirty="0" smtClean="0"/>
              <a:t>This combination of lighting allows the audience to feel Roy’s  emotions and sympathy as he prepares to die</a:t>
            </a:r>
            <a:endParaRPr lang="en-US" sz="2000" dirty="0"/>
          </a:p>
        </p:txBody>
      </p:sp>
      <p:pic>
        <p:nvPicPr>
          <p:cNvPr id="5" name="Picture 4" descr="images-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548680"/>
            <a:ext cx="4190111" cy="5617013"/>
          </a:xfrm>
          <a:prstGeom prst="rect">
            <a:avLst/>
          </a:prstGeom>
        </p:spPr>
      </p:pic>
    </p:spTree>
    <p:extLst>
      <p:ext uri="{BB962C8B-B14F-4D97-AF65-F5344CB8AC3E}">
        <p14:creationId xmlns:p14="http://schemas.microsoft.com/office/powerpoint/2010/main" val="3897132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171400"/>
            <a:ext cx="7756351" cy="1462087"/>
          </a:xfrm>
        </p:spPr>
        <p:txBody>
          <a:bodyPr/>
          <a:lstStyle/>
          <a:p>
            <a:r>
              <a:rPr lang="en-US" sz="3200" dirty="0" smtClean="0">
                <a:latin typeface="Arial"/>
                <a:cs typeface="Arial"/>
              </a:rPr>
              <a:t>Answering the question</a:t>
            </a:r>
            <a:endParaRPr lang="en-US" sz="3200" dirty="0">
              <a:latin typeface="Arial"/>
              <a:cs typeface="Arial"/>
            </a:endParaRPr>
          </a:p>
        </p:txBody>
      </p:sp>
      <p:sp>
        <p:nvSpPr>
          <p:cNvPr id="3" name="Text Placeholder 2"/>
          <p:cNvSpPr>
            <a:spLocks noGrp="1"/>
          </p:cNvSpPr>
          <p:nvPr>
            <p:ph type="body" sz="half" idx="1"/>
          </p:nvPr>
        </p:nvSpPr>
        <p:spPr>
          <a:xfrm>
            <a:off x="1187624" y="1340768"/>
            <a:ext cx="3810000" cy="4114800"/>
          </a:xfrm>
        </p:spPr>
        <p:txBody>
          <a:bodyPr/>
          <a:lstStyle/>
          <a:p>
            <a:r>
              <a:rPr lang="en-AU" sz="1800" dirty="0" smtClean="0"/>
              <a:t>Break it down to 4 areas</a:t>
            </a:r>
          </a:p>
          <a:p>
            <a:pPr algn="just"/>
            <a:endParaRPr lang="en-AU" sz="1800" dirty="0"/>
          </a:p>
          <a:p>
            <a:pPr algn="just"/>
            <a:r>
              <a:rPr lang="en-AU" sz="1800" dirty="0" smtClean="0"/>
              <a:t>1.The </a:t>
            </a:r>
            <a:r>
              <a:rPr lang="en-AU" sz="1800" dirty="0"/>
              <a:t>creative use of lighting is used in </a:t>
            </a:r>
            <a:r>
              <a:rPr lang="en-AU" sz="1800" dirty="0" smtClean="0"/>
              <a:t>the</a:t>
            </a:r>
          </a:p>
          <a:p>
            <a:pPr algn="just"/>
            <a:r>
              <a:rPr lang="en-AU" sz="1800" dirty="0" smtClean="0"/>
              <a:t>2 </a:t>
            </a:r>
            <a:r>
              <a:rPr lang="en-AU" sz="1800" dirty="0"/>
              <a:t>final scene in Blade Runner  where  Deckard  tries to escape from the </a:t>
            </a:r>
            <a:r>
              <a:rPr lang="en-AU" sz="1800" dirty="0" err="1"/>
              <a:t>replicant</a:t>
            </a:r>
            <a:r>
              <a:rPr lang="en-AU" sz="1800" dirty="0"/>
              <a:t>. </a:t>
            </a:r>
            <a:endParaRPr lang="en-AU" sz="1800" dirty="0" smtClean="0"/>
          </a:p>
          <a:p>
            <a:pPr algn="just"/>
            <a:r>
              <a:rPr lang="en-AU" sz="1800" dirty="0" smtClean="0"/>
              <a:t>3 </a:t>
            </a:r>
            <a:r>
              <a:rPr lang="en-AU" sz="1800" dirty="0"/>
              <a:t>Expressionistic lighting is used to show Roy </a:t>
            </a:r>
            <a:r>
              <a:rPr lang="en-AU" sz="1800" dirty="0" err="1"/>
              <a:t>Batty’s</a:t>
            </a:r>
            <a:r>
              <a:rPr lang="en-AU" sz="1800" dirty="0"/>
              <a:t> aggression and power. The use of back lighting casts Roy’s body in silhouette which makes him appear dominant as he stalks Deckard in the apartment and </a:t>
            </a:r>
            <a:endParaRPr lang="en-AU" sz="1800" dirty="0" smtClean="0"/>
          </a:p>
          <a:p>
            <a:endParaRPr lang="en-AU" sz="1800" dirty="0"/>
          </a:p>
          <a:p>
            <a:r>
              <a:rPr lang="en-AU" sz="1800" dirty="0" smtClean="0"/>
              <a:t>4 </a:t>
            </a:r>
            <a:r>
              <a:rPr lang="en-AU" sz="1800" dirty="0"/>
              <a:t>heightens the suspense felt by the audience </a:t>
            </a:r>
            <a:endParaRPr lang="en-US" sz="1800" dirty="0"/>
          </a:p>
        </p:txBody>
      </p:sp>
      <p:sp>
        <p:nvSpPr>
          <p:cNvPr id="4" name="Content Placeholder 3"/>
          <p:cNvSpPr>
            <a:spLocks noGrp="1"/>
          </p:cNvSpPr>
          <p:nvPr>
            <p:ph sz="half" idx="2"/>
          </p:nvPr>
        </p:nvSpPr>
        <p:spPr/>
        <p:txBody>
          <a:bodyPr/>
          <a:lstStyle/>
          <a:p>
            <a:endParaRPr lang="en-US" dirty="0"/>
          </a:p>
        </p:txBody>
      </p:sp>
      <p:pic>
        <p:nvPicPr>
          <p:cNvPr id="5" name="Picture 4" descr="Unknown-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7" y="2132856"/>
            <a:ext cx="3570367" cy="2808312"/>
          </a:xfrm>
          <a:prstGeom prst="rect">
            <a:avLst/>
          </a:prstGeom>
        </p:spPr>
      </p:pic>
    </p:spTree>
    <p:extLst>
      <p:ext uri="{BB962C8B-B14F-4D97-AF65-F5344CB8AC3E}">
        <p14:creationId xmlns:p14="http://schemas.microsoft.com/office/powerpoint/2010/main" val="350717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76200"/>
            <a:ext cx="9144000" cy="798512"/>
          </a:xfrm>
          <a:solidFill>
            <a:srgbClr val="7DB1E1">
              <a:alpha val="67842"/>
            </a:srgbClr>
          </a:solidFill>
        </p:spPr>
        <p:txBody>
          <a:bodyPr/>
          <a:lstStyle/>
          <a:p>
            <a:pPr eaLnBrk="1" hangingPunct="1"/>
            <a:r>
              <a:rPr lang="en-GB" sz="4000" b="1" smtClean="0">
                <a:solidFill>
                  <a:schemeClr val="bg1"/>
                </a:solidFill>
              </a:rPr>
              <a:t>           </a:t>
            </a:r>
            <a:r>
              <a:rPr lang="en-GB" sz="4000" b="1" smtClean="0">
                <a:solidFill>
                  <a:schemeClr val="bg1"/>
                </a:solidFill>
                <a:latin typeface="Helvetica" pitchFamily="34" charset="0"/>
              </a:rPr>
              <a:t>Lighting</a:t>
            </a:r>
            <a:endParaRPr lang="en-GB" sz="4000" b="1" dirty="0">
              <a:solidFill>
                <a:schemeClr val="bg1"/>
              </a:solidFill>
              <a:latin typeface="Helvetica"/>
              <a:cs typeface="Helvetica"/>
            </a:endParaRPr>
          </a:p>
        </p:txBody>
      </p:sp>
      <p:sp>
        <p:nvSpPr>
          <p:cNvPr id="2" name="Text Placeholder 1"/>
          <p:cNvSpPr>
            <a:spLocks noGrp="1"/>
          </p:cNvSpPr>
          <p:nvPr>
            <p:ph type="body" sz="half" idx="1"/>
          </p:nvPr>
        </p:nvSpPr>
        <p:spPr>
          <a:xfrm>
            <a:off x="1115616" y="1412776"/>
            <a:ext cx="7421760" cy="4968552"/>
          </a:xfrm>
        </p:spPr>
        <p:txBody>
          <a:bodyPr/>
          <a:lstStyle/>
          <a:p>
            <a:pPr marL="0" indent="0">
              <a:buNone/>
            </a:pPr>
            <a:endParaRPr lang="en-AU" sz="1800" dirty="0" smtClean="0"/>
          </a:p>
          <a:p>
            <a:r>
              <a:rPr lang="en-AU" sz="1800" dirty="0">
                <a:solidFill>
                  <a:srgbClr val="3366FF"/>
                </a:solidFill>
              </a:rPr>
              <a:t>In the construction of film and television narratives much energy and expense is devoted to making most scenes look natural, that is how we would imagine it would look in real life. This is called </a:t>
            </a:r>
            <a:r>
              <a:rPr lang="en-AU" sz="1800" b="1" dirty="0">
                <a:solidFill>
                  <a:srgbClr val="3366FF"/>
                </a:solidFill>
              </a:rPr>
              <a:t>naturalistic lighting.</a:t>
            </a:r>
            <a:r>
              <a:rPr lang="en-AU" sz="1800" dirty="0">
                <a:solidFill>
                  <a:srgbClr val="3366FF"/>
                </a:solidFill>
              </a:rPr>
              <a:t> </a:t>
            </a:r>
            <a:endParaRPr lang="en-AU" sz="1800" dirty="0" smtClean="0">
              <a:solidFill>
                <a:srgbClr val="3366FF"/>
              </a:solidFill>
            </a:endParaRPr>
          </a:p>
          <a:p>
            <a:pPr marL="0" indent="0">
              <a:buNone/>
            </a:pPr>
            <a:endParaRPr lang="en-AU" sz="1800" dirty="0">
              <a:solidFill>
                <a:srgbClr val="3366FF"/>
              </a:solidFill>
            </a:endParaRPr>
          </a:p>
          <a:p>
            <a:r>
              <a:rPr lang="en-AU" sz="1800" b="1" dirty="0">
                <a:solidFill>
                  <a:srgbClr val="3366FF"/>
                </a:solidFill>
              </a:rPr>
              <a:t>Expressive lighting</a:t>
            </a:r>
            <a:r>
              <a:rPr lang="en-AU" sz="1800" dirty="0">
                <a:solidFill>
                  <a:srgbClr val="3366FF"/>
                </a:solidFill>
              </a:rPr>
              <a:t> is a style of lighting used to represent greater meaning in relation to characters, settings, mood and themes. Example- a character is lit from behind making them glow, perhaps they are the angel that will save the situation. When a character is lit from below they may appear aggressive. </a:t>
            </a:r>
          </a:p>
          <a:p>
            <a:pPr marL="0" indent="0">
              <a:buNone/>
            </a:pPr>
            <a:endParaRPr lang="en-AU" sz="1800" dirty="0"/>
          </a:p>
        </p:txBody>
      </p:sp>
      <p:pic>
        <p:nvPicPr>
          <p:cNvPr id="3" name="Picture 2" descr="images-7.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4797152"/>
            <a:ext cx="3096344" cy="1905443"/>
          </a:xfrm>
          <a:prstGeom prst="rect">
            <a:avLst/>
          </a:prstGeom>
        </p:spPr>
      </p:pic>
      <p:pic>
        <p:nvPicPr>
          <p:cNvPr id="8" name="Picture 7" descr="Unknown-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4797152"/>
            <a:ext cx="2439574" cy="1953602"/>
          </a:xfrm>
          <a:prstGeom prst="rect">
            <a:avLst/>
          </a:prstGeom>
        </p:spPr>
      </p:pic>
    </p:spTree>
    <p:extLst>
      <p:ext uri="{BB962C8B-B14F-4D97-AF65-F5344CB8AC3E}">
        <p14:creationId xmlns:p14="http://schemas.microsoft.com/office/powerpoint/2010/main" val="545837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116632"/>
            <a:ext cx="9144000" cy="767680"/>
          </a:xfrm>
          <a:solidFill>
            <a:srgbClr val="7DB1E1">
              <a:alpha val="67842"/>
            </a:srgbClr>
          </a:solidFill>
        </p:spPr>
        <p:txBody>
          <a:bodyPr/>
          <a:lstStyle/>
          <a:p>
            <a:pPr eaLnBrk="1" hangingPunct="1"/>
            <a:r>
              <a:rPr lang="en-GB" sz="4000" b="1" dirty="0" smtClean="0">
                <a:solidFill>
                  <a:schemeClr val="bg1"/>
                </a:solidFill>
                <a:latin typeface="Helvetica" pitchFamily="-65" charset="0"/>
              </a:rPr>
              <a:t>        Film Studies:  Lighting </a:t>
            </a:r>
            <a:endParaRPr lang="en-GB" sz="4000" b="1" dirty="0">
              <a:solidFill>
                <a:schemeClr val="bg1"/>
              </a:solidFill>
              <a:latin typeface="Helvetica" pitchFamily="-65" charset="0"/>
            </a:endParaRPr>
          </a:p>
        </p:txBody>
      </p:sp>
      <p:sp>
        <p:nvSpPr>
          <p:cNvPr id="8" name="Text Placeholder 7"/>
          <p:cNvSpPr>
            <a:spLocks noGrp="1"/>
          </p:cNvSpPr>
          <p:nvPr>
            <p:ph type="body" sz="half" idx="1"/>
          </p:nvPr>
        </p:nvSpPr>
        <p:spPr>
          <a:xfrm>
            <a:off x="1187624" y="1844824"/>
            <a:ext cx="6989712" cy="4114800"/>
          </a:xfrm>
        </p:spPr>
        <p:txBody>
          <a:bodyPr/>
          <a:lstStyle/>
          <a:p>
            <a:pPr algn="just"/>
            <a:r>
              <a:rPr lang="en-AU" sz="2000" dirty="0">
                <a:solidFill>
                  <a:srgbClr val="3366FF"/>
                </a:solidFill>
              </a:rPr>
              <a:t>Lighting not only allows an audience to see the action in a film, it shapes and frames this action drawing attention to objects characters and actions thus illuminating far more than what is on the screen. </a:t>
            </a:r>
            <a:endParaRPr lang="en-AU" sz="2000" dirty="0" smtClean="0">
              <a:solidFill>
                <a:srgbClr val="3366FF"/>
              </a:solidFill>
            </a:endParaRPr>
          </a:p>
          <a:p>
            <a:pPr algn="just"/>
            <a:r>
              <a:rPr lang="en-AU" sz="2000" dirty="0" smtClean="0">
                <a:solidFill>
                  <a:srgbClr val="3366FF"/>
                </a:solidFill>
              </a:rPr>
              <a:t>The </a:t>
            </a:r>
            <a:r>
              <a:rPr lang="en-AU" sz="2000" dirty="0">
                <a:solidFill>
                  <a:srgbClr val="3366FF"/>
                </a:solidFill>
              </a:rPr>
              <a:t>colour and quality of the light positions the audience to read the shot or scene in a particular way. </a:t>
            </a:r>
          </a:p>
          <a:p>
            <a:pPr algn="just"/>
            <a:r>
              <a:rPr lang="en-AU" sz="2000" dirty="0" smtClean="0">
                <a:solidFill>
                  <a:srgbClr val="3366FF"/>
                </a:solidFill>
              </a:rPr>
              <a:t>Lighting </a:t>
            </a:r>
            <a:r>
              <a:rPr lang="en-AU" sz="2000" dirty="0">
                <a:solidFill>
                  <a:srgbClr val="3366FF"/>
                </a:solidFill>
              </a:rPr>
              <a:t>works both literally and symbolically employing both visual codes and conventions to suggest </a:t>
            </a:r>
            <a:r>
              <a:rPr lang="en-AU" sz="2000" dirty="0" smtClean="0">
                <a:solidFill>
                  <a:srgbClr val="3366FF"/>
                </a:solidFill>
              </a:rPr>
              <a:t>interpretation</a:t>
            </a:r>
            <a:endParaRPr lang="en-AU" sz="2000" dirty="0">
              <a:solidFill>
                <a:srgbClr val="3366FF"/>
              </a:solidFill>
            </a:endParaRPr>
          </a:p>
          <a:p>
            <a:pPr algn="just"/>
            <a:r>
              <a:rPr lang="en-US" sz="2000" dirty="0">
                <a:solidFill>
                  <a:srgbClr val="0000FF"/>
                </a:solidFill>
                <a:latin typeface="Helvetica"/>
                <a:cs typeface="Helvetica"/>
              </a:rPr>
              <a:t>There are five primary types of directional lighting: </a:t>
            </a:r>
            <a:r>
              <a:rPr lang="en-US" sz="2000" dirty="0">
                <a:solidFill>
                  <a:srgbClr val="FF0000"/>
                </a:solidFill>
                <a:latin typeface="Helvetica"/>
                <a:cs typeface="Helvetica"/>
              </a:rPr>
              <a:t>frontal lighting, side lighting, back lighting, under lighting, and top lighting</a:t>
            </a:r>
          </a:p>
          <a:p>
            <a:pPr algn="just"/>
            <a:endParaRPr lang="en-AU" sz="2000" dirty="0">
              <a:solidFill>
                <a:srgbClr val="3366FF"/>
              </a:solidFill>
            </a:endParaRPr>
          </a:p>
          <a:p>
            <a:endParaRPr lang="en-US" dirty="0"/>
          </a:p>
        </p:txBody>
      </p:sp>
    </p:spTree>
    <p:extLst>
      <p:ext uri="{BB962C8B-B14F-4D97-AF65-F5344CB8AC3E}">
        <p14:creationId xmlns:p14="http://schemas.microsoft.com/office/powerpoint/2010/main" val="205094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76200"/>
            <a:ext cx="9144000" cy="798512"/>
          </a:xfrm>
          <a:solidFill>
            <a:srgbClr val="7DB1E1">
              <a:alpha val="67842"/>
            </a:srgbClr>
          </a:solidFill>
        </p:spPr>
        <p:txBody>
          <a:bodyPr/>
          <a:lstStyle/>
          <a:p>
            <a:pPr eaLnBrk="1" hangingPunct="1"/>
            <a:r>
              <a:rPr lang="en-GB" sz="4000" b="1" dirty="0" smtClean="0">
                <a:solidFill>
                  <a:schemeClr val="bg1"/>
                </a:solidFill>
              </a:rPr>
              <a:t>           </a:t>
            </a:r>
            <a:r>
              <a:rPr lang="en-GB" sz="4000" b="1" dirty="0" smtClean="0">
                <a:solidFill>
                  <a:schemeClr val="bg1"/>
                </a:solidFill>
                <a:latin typeface="Helvetica" pitchFamily="34" charset="0"/>
              </a:rPr>
              <a:t>Lighting Position</a:t>
            </a:r>
            <a:endParaRPr lang="en-GB" sz="4000" b="1" dirty="0">
              <a:solidFill>
                <a:schemeClr val="bg1"/>
              </a:solidFill>
              <a:latin typeface="Helvetica"/>
              <a:cs typeface="Helvetica"/>
            </a:endParaRPr>
          </a:p>
        </p:txBody>
      </p:sp>
      <p:sp>
        <p:nvSpPr>
          <p:cNvPr id="5" name="Text Placeholder 4"/>
          <p:cNvSpPr>
            <a:spLocks noGrp="1"/>
          </p:cNvSpPr>
          <p:nvPr>
            <p:ph type="body" sz="half" idx="1"/>
          </p:nvPr>
        </p:nvSpPr>
        <p:spPr>
          <a:xfrm>
            <a:off x="611560" y="2060848"/>
            <a:ext cx="5675312" cy="4114800"/>
          </a:xfrm>
        </p:spPr>
        <p:txBody>
          <a:bodyPr/>
          <a:lstStyle/>
          <a:p>
            <a:pPr algn="just"/>
            <a:r>
              <a:rPr lang="en-US" sz="1800" dirty="0" smtClean="0">
                <a:solidFill>
                  <a:srgbClr val="0000FF"/>
                </a:solidFill>
                <a:latin typeface="Helvetica"/>
                <a:cs typeface="Helvetica"/>
              </a:rPr>
              <a:t>Frontal lighting </a:t>
            </a:r>
            <a:r>
              <a:rPr lang="en-AU" sz="1800" dirty="0" smtClean="0">
                <a:solidFill>
                  <a:srgbClr val="0000FF"/>
                </a:solidFill>
                <a:latin typeface="Helvetica"/>
                <a:cs typeface="Helvetica"/>
              </a:rPr>
              <a:t>is where the light source is directly behind the viewer's point of view. Front lighting does little to reveal form or texture since the shadows are mostly hidden from view; as a result it can make things look flat. However soft diffused frontal lighting can also be quite flattering to some subjects for this very reason</a:t>
            </a:r>
          </a:p>
          <a:p>
            <a:endParaRPr lang="en-AU" sz="1800" dirty="0" smtClean="0">
              <a:latin typeface="Helvetica"/>
              <a:cs typeface="Helvetica"/>
            </a:endParaRPr>
          </a:p>
          <a:p>
            <a:r>
              <a:rPr lang="en-AU" sz="1800" dirty="0" smtClean="0">
                <a:solidFill>
                  <a:srgbClr val="0000FF"/>
                </a:solidFill>
                <a:latin typeface="Helvetica"/>
                <a:cs typeface="Helvetica"/>
              </a:rPr>
              <a:t>Side Lighting is  </a:t>
            </a:r>
            <a:r>
              <a:rPr lang="en-AU" sz="1800" dirty="0" smtClean="0">
                <a:solidFill>
                  <a:srgbClr val="0000FF"/>
                </a:solidFill>
              </a:rPr>
              <a:t>very good for showing form and texture and lends a three-dimensional quality to objects. Shadows are prominent and contrast can be high as a result. Side lighting can be used to throw dramatic shadows onto surfaces such as walls and create atmosphere. </a:t>
            </a:r>
            <a:r>
              <a:rPr lang="en-AU" sz="1800" dirty="0" smtClean="0">
                <a:solidFill>
                  <a:srgbClr val="0000FF"/>
                </a:solidFill>
                <a:latin typeface="Helvetica"/>
                <a:cs typeface="Helvetica"/>
              </a:rPr>
              <a:t>  </a:t>
            </a:r>
            <a:endParaRPr lang="en-US" sz="1800" dirty="0">
              <a:solidFill>
                <a:srgbClr val="0000FF"/>
              </a:solidFill>
              <a:latin typeface="Helvetica"/>
              <a:cs typeface="Helvetica"/>
            </a:endParaRPr>
          </a:p>
        </p:txBody>
      </p:sp>
      <p:graphicFrame>
        <p:nvGraphicFramePr>
          <p:cNvPr id="90114" name="Object 2"/>
          <p:cNvGraphicFramePr>
            <a:graphicFrameLocks noChangeAspect="1"/>
          </p:cNvGraphicFramePr>
          <p:nvPr>
            <p:extLst>
              <p:ext uri="{D42A27DB-BD31-4B8C-83A1-F6EECF244321}">
                <p14:modId xmlns:p14="http://schemas.microsoft.com/office/powerpoint/2010/main" val="2186041214"/>
              </p:ext>
            </p:extLst>
          </p:nvPr>
        </p:nvGraphicFramePr>
        <p:xfrm>
          <a:off x="6418769" y="2060848"/>
          <a:ext cx="2699792" cy="1731218"/>
        </p:xfrm>
        <a:graphic>
          <a:graphicData uri="http://schemas.openxmlformats.org/presentationml/2006/ole">
            <mc:AlternateContent xmlns:mc="http://schemas.openxmlformats.org/markup-compatibility/2006">
              <mc:Choice xmlns:v="urn:schemas-microsoft-com:vml" Requires="v">
                <p:oleObj spid="_x0000_s90144" name="Document" r:id="rId3" imgW="2057400" imgH="1028700" progId="Word.Document.12">
                  <p:link updateAutomatic="1"/>
                </p:oleObj>
              </mc:Choice>
              <mc:Fallback>
                <p:oleObj name="Document" r:id="rId3" imgW="2057400" imgH="1028700" progId="Word.Document.12">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8769" y="2060848"/>
                        <a:ext cx="2699792" cy="1731218"/>
                      </a:xfrm>
                      <a:prstGeom prst="rect">
                        <a:avLst/>
                      </a:prstGeom>
                      <a:noFill/>
                      <a:ln>
                        <a:noFill/>
                      </a:ln>
                      <a:extLst/>
                    </p:spPr>
                  </p:pic>
                </p:oleObj>
              </mc:Fallback>
            </mc:AlternateContent>
          </a:graphicData>
        </a:graphic>
      </p:graphicFrame>
      <p:graphicFrame>
        <p:nvGraphicFramePr>
          <p:cNvPr id="90115" name="Object 3"/>
          <p:cNvGraphicFramePr>
            <a:graphicFrameLocks noChangeAspect="1"/>
          </p:cNvGraphicFramePr>
          <p:nvPr>
            <p:extLst>
              <p:ext uri="{D42A27DB-BD31-4B8C-83A1-F6EECF244321}">
                <p14:modId xmlns:p14="http://schemas.microsoft.com/office/powerpoint/2010/main" val="4079420182"/>
              </p:ext>
            </p:extLst>
          </p:nvPr>
        </p:nvGraphicFramePr>
        <p:xfrm>
          <a:off x="6353785" y="4077073"/>
          <a:ext cx="2790215" cy="2112218"/>
        </p:xfrm>
        <a:graphic>
          <a:graphicData uri="http://schemas.openxmlformats.org/presentationml/2006/ole">
            <mc:AlternateContent xmlns:mc="http://schemas.openxmlformats.org/markup-compatibility/2006">
              <mc:Choice xmlns:v="urn:schemas-microsoft-com:vml" Requires="v">
                <p:oleObj spid="_x0000_s90145" name="Document" r:id="rId3" imgW="1358900" imgH="1028700" progId="Word.Document.12">
                  <p:link updateAutomatic="1"/>
                </p:oleObj>
              </mc:Choice>
              <mc:Fallback>
                <p:oleObj name="Document" r:id="rId3" imgW="1358900" imgH="1028700" progId="Word.Document.12">
                  <p:link updateAutomatic="1"/>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3785" y="4077073"/>
                        <a:ext cx="2790215" cy="2112218"/>
                      </a:xfrm>
                      <a:prstGeom prst="rect">
                        <a:avLst/>
                      </a:prstGeom>
                      <a:noFill/>
                      <a:ln>
                        <a:noFill/>
                      </a:ln>
                      <a:extLst/>
                    </p:spPr>
                  </p:pic>
                </p:oleObj>
              </mc:Fallback>
            </mc:AlternateContent>
          </a:graphicData>
        </a:graphic>
      </p:graphicFrame>
      <p:sp>
        <p:nvSpPr>
          <p:cNvPr id="2" name="TextBox 1"/>
          <p:cNvSpPr txBox="1"/>
          <p:nvPr/>
        </p:nvSpPr>
        <p:spPr>
          <a:xfrm>
            <a:off x="1691680" y="1124744"/>
            <a:ext cx="5112568" cy="369332"/>
          </a:xfrm>
          <a:prstGeom prst="rect">
            <a:avLst/>
          </a:prstGeom>
          <a:noFill/>
        </p:spPr>
        <p:txBody>
          <a:bodyPr wrap="square" rtlCol="0">
            <a:spAutoFit/>
          </a:bodyPr>
          <a:lstStyle/>
          <a:p>
            <a:r>
              <a:rPr lang="en-US" dirty="0" smtClean="0">
                <a:latin typeface="Helvetica"/>
              </a:rPr>
              <a:t>Lighting in Blade Runner</a:t>
            </a:r>
            <a:endParaRPr lang="en-US" dirty="0">
              <a:latin typeface="Helvetica"/>
            </a:endParaRPr>
          </a:p>
        </p:txBody>
      </p:sp>
    </p:spTree>
    <p:extLst>
      <p:ext uri="{BB962C8B-B14F-4D97-AF65-F5344CB8AC3E}">
        <p14:creationId xmlns:p14="http://schemas.microsoft.com/office/powerpoint/2010/main" val="545837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76200"/>
            <a:ext cx="9144000" cy="798512"/>
          </a:xfrm>
          <a:solidFill>
            <a:srgbClr val="7DB1E1">
              <a:alpha val="67842"/>
            </a:srgbClr>
          </a:solidFill>
        </p:spPr>
        <p:txBody>
          <a:bodyPr/>
          <a:lstStyle/>
          <a:p>
            <a:pPr eaLnBrk="1" hangingPunct="1"/>
            <a:r>
              <a:rPr lang="en-GB" sz="4000" b="1" dirty="0" smtClean="0">
                <a:solidFill>
                  <a:schemeClr val="bg1"/>
                </a:solidFill>
              </a:rPr>
              <a:t>           </a:t>
            </a:r>
            <a:r>
              <a:rPr lang="en-GB" sz="4000" b="1" dirty="0" smtClean="0">
                <a:solidFill>
                  <a:schemeClr val="bg1"/>
                </a:solidFill>
                <a:latin typeface="Helvetica" pitchFamily="34" charset="0"/>
              </a:rPr>
              <a:t>Lighting Position</a:t>
            </a:r>
            <a:endParaRPr lang="en-GB" sz="4000" b="1" dirty="0">
              <a:solidFill>
                <a:schemeClr val="bg1"/>
              </a:solidFill>
              <a:latin typeface="Helvetica"/>
              <a:cs typeface="Helvetica"/>
            </a:endParaRPr>
          </a:p>
        </p:txBody>
      </p:sp>
      <p:sp>
        <p:nvSpPr>
          <p:cNvPr id="5" name="Text Placeholder 4"/>
          <p:cNvSpPr>
            <a:spLocks noGrp="1"/>
          </p:cNvSpPr>
          <p:nvPr>
            <p:ph type="body" sz="half" idx="1"/>
          </p:nvPr>
        </p:nvSpPr>
        <p:spPr>
          <a:xfrm>
            <a:off x="1182688" y="2017713"/>
            <a:ext cx="5370512" cy="4114800"/>
          </a:xfrm>
        </p:spPr>
        <p:txBody>
          <a:bodyPr/>
          <a:lstStyle/>
          <a:p>
            <a:r>
              <a:rPr lang="en-US" sz="1800" dirty="0" smtClean="0">
                <a:solidFill>
                  <a:srgbClr val="0000FF"/>
                </a:solidFill>
                <a:latin typeface="Helvetica"/>
                <a:cs typeface="Helvetica"/>
              </a:rPr>
              <a:t>Backlighting </a:t>
            </a:r>
            <a:r>
              <a:rPr lang="en-AU" sz="1800" dirty="0" smtClean="0">
                <a:solidFill>
                  <a:srgbClr val="0000FF"/>
                </a:solidFill>
              </a:rPr>
              <a:t>is where the viewer is looking into the light source, and objects will have their lit sides facing away from us to appear either as silhouettes or darkly lit by the fill light. It is usually a high contrast situation and can often look very atmospheric and dramatic.</a:t>
            </a:r>
          </a:p>
          <a:p>
            <a:endParaRPr lang="en-AU" sz="1800" dirty="0" smtClean="0">
              <a:solidFill>
                <a:srgbClr val="0000FF"/>
              </a:solidFill>
            </a:endParaRPr>
          </a:p>
          <a:p>
            <a:r>
              <a:rPr lang="en-AU" sz="1800" dirty="0" smtClean="0">
                <a:solidFill>
                  <a:srgbClr val="0000FF"/>
                </a:solidFill>
              </a:rPr>
              <a:t>Top Lighting is often used to provide fill to other light sources. Independently as soft light it is an effective way of showing form. Under hard light it can lend an air of mystery by casting dramatic shadows which conceal most of the forms beneath them:    </a:t>
            </a:r>
            <a:endParaRPr lang="en-US" sz="1800" dirty="0">
              <a:solidFill>
                <a:srgbClr val="0000FF"/>
              </a:solidFill>
              <a:latin typeface="Helvetica"/>
              <a:cs typeface="Helvetica"/>
            </a:endParaRPr>
          </a:p>
        </p:txBody>
      </p:sp>
      <p:graphicFrame>
        <p:nvGraphicFramePr>
          <p:cNvPr id="91140" name="Object 4"/>
          <p:cNvGraphicFramePr>
            <a:graphicFrameLocks noChangeAspect="1"/>
          </p:cNvGraphicFramePr>
          <p:nvPr>
            <p:extLst>
              <p:ext uri="{D42A27DB-BD31-4B8C-83A1-F6EECF244321}">
                <p14:modId xmlns:p14="http://schemas.microsoft.com/office/powerpoint/2010/main" val="1979746931"/>
              </p:ext>
            </p:extLst>
          </p:nvPr>
        </p:nvGraphicFramePr>
        <p:xfrm>
          <a:off x="6588224" y="1000229"/>
          <a:ext cx="2099176" cy="2962171"/>
        </p:xfrm>
        <a:graphic>
          <a:graphicData uri="http://schemas.openxmlformats.org/presentationml/2006/ole">
            <mc:AlternateContent xmlns:mc="http://schemas.openxmlformats.org/markup-compatibility/2006">
              <mc:Choice xmlns:v="urn:schemas-microsoft-com:vml" Requires="v">
                <p:oleObj spid="_x0000_s91155" name="Document" r:id="rId3" imgW="1143000" imgH="1612900" progId="Word.Document.12">
                  <p:link updateAutomatic="1"/>
                </p:oleObj>
              </mc:Choice>
              <mc:Fallback>
                <p:oleObj name="Document" r:id="rId3" imgW="1143000" imgH="1612900" progId="Word.Document.12">
                  <p:link updateAutomatic="1"/>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1000229"/>
                        <a:ext cx="2099176" cy="2962171"/>
                      </a:xfrm>
                      <a:prstGeom prst="rect">
                        <a:avLst/>
                      </a:prstGeom>
                      <a:noFill/>
                      <a:ln>
                        <a:noFill/>
                      </a:ln>
                      <a:extLst/>
                    </p:spPr>
                  </p:pic>
                </p:oleObj>
              </mc:Fallback>
            </mc:AlternateContent>
          </a:graphicData>
        </a:graphic>
      </p:graphicFrame>
      <p:pic>
        <p:nvPicPr>
          <p:cNvPr id="9" name="Picture 8" descr="DownloadedFile-2.jpeg"/>
          <p:cNvPicPr>
            <a:picLocks noChangeAspect="1"/>
          </p:cNvPicPr>
          <p:nvPr/>
        </p:nvPicPr>
        <p:blipFill>
          <a:blip r:embed="rId5"/>
          <a:stretch>
            <a:fillRect/>
          </a:stretch>
        </p:blipFill>
        <p:spPr>
          <a:xfrm>
            <a:off x="6451528" y="4419600"/>
            <a:ext cx="2454402" cy="1529680"/>
          </a:xfrm>
          <a:prstGeom prst="rect">
            <a:avLst/>
          </a:prstGeom>
        </p:spPr>
      </p:pic>
    </p:spTree>
    <p:extLst>
      <p:ext uri="{BB962C8B-B14F-4D97-AF65-F5344CB8AC3E}">
        <p14:creationId xmlns:p14="http://schemas.microsoft.com/office/powerpoint/2010/main" val="545837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76200"/>
            <a:ext cx="9144000" cy="798512"/>
          </a:xfrm>
          <a:solidFill>
            <a:srgbClr val="7DB1E1">
              <a:alpha val="67842"/>
            </a:srgbClr>
          </a:solidFill>
        </p:spPr>
        <p:txBody>
          <a:bodyPr/>
          <a:lstStyle/>
          <a:p>
            <a:pPr eaLnBrk="1" hangingPunct="1"/>
            <a:r>
              <a:rPr lang="en-GB" sz="4000" b="1" dirty="0" smtClean="0">
                <a:solidFill>
                  <a:schemeClr val="bg1"/>
                </a:solidFill>
              </a:rPr>
              <a:t>           </a:t>
            </a:r>
            <a:r>
              <a:rPr lang="en-GB" sz="4000" b="1" dirty="0" smtClean="0">
                <a:solidFill>
                  <a:schemeClr val="bg1"/>
                </a:solidFill>
                <a:latin typeface="Helvetica" pitchFamily="34" charset="0"/>
              </a:rPr>
              <a:t>Lighting Position</a:t>
            </a:r>
            <a:endParaRPr lang="en-GB" sz="4000" b="1" dirty="0">
              <a:solidFill>
                <a:schemeClr val="bg1"/>
              </a:solidFill>
              <a:latin typeface="Helvetica"/>
              <a:cs typeface="Helvetica"/>
            </a:endParaRPr>
          </a:p>
        </p:txBody>
      </p:sp>
      <p:sp>
        <p:nvSpPr>
          <p:cNvPr id="5" name="Text Placeholder 4"/>
          <p:cNvSpPr>
            <a:spLocks noGrp="1"/>
          </p:cNvSpPr>
          <p:nvPr>
            <p:ph type="body" sz="half" idx="1"/>
          </p:nvPr>
        </p:nvSpPr>
        <p:spPr>
          <a:xfrm>
            <a:off x="1182688" y="2017713"/>
            <a:ext cx="4989512" cy="4114800"/>
          </a:xfrm>
        </p:spPr>
        <p:txBody>
          <a:bodyPr/>
          <a:lstStyle/>
          <a:p>
            <a:pPr marL="0" indent="0" algn="just">
              <a:buNone/>
            </a:pPr>
            <a:r>
              <a:rPr lang="en-US" sz="1800" dirty="0" smtClean="0">
                <a:solidFill>
                  <a:srgbClr val="0000FF"/>
                </a:solidFill>
                <a:latin typeface="Helvetica"/>
                <a:cs typeface="Helvetica"/>
              </a:rPr>
              <a:t>Under Lighting suggests that the light comes from below the subject. Under lighting tends to distort features and is often used to create dramatic horror effects</a:t>
            </a:r>
          </a:p>
          <a:p>
            <a:pPr algn="just">
              <a:buNone/>
            </a:pPr>
            <a:endParaRPr lang="en-US" sz="1800" dirty="0" smtClean="0">
              <a:solidFill>
                <a:srgbClr val="0000FF"/>
              </a:solidFill>
              <a:latin typeface="Helvetica"/>
              <a:cs typeface="Helvetica"/>
            </a:endParaRPr>
          </a:p>
          <a:p>
            <a:pPr algn="just">
              <a:buNone/>
            </a:pPr>
            <a:endParaRPr lang="en-US" sz="1800" dirty="0" smtClean="0">
              <a:solidFill>
                <a:srgbClr val="0000FF"/>
              </a:solidFill>
              <a:latin typeface="Helvetica"/>
              <a:cs typeface="Helvetica"/>
            </a:endParaRPr>
          </a:p>
          <a:p>
            <a:pPr marL="0" indent="0" algn="just">
              <a:buNone/>
            </a:pPr>
            <a:r>
              <a:rPr lang="en-US" sz="1800" dirty="0" smtClean="0">
                <a:solidFill>
                  <a:srgbClr val="0000FF"/>
                </a:solidFill>
                <a:latin typeface="Helvetica"/>
                <a:cs typeface="Helvetica"/>
              </a:rPr>
              <a:t>Tinted Light is created by filters during production to color a scene for dramatic effect. In the scene where Holden interrogates Roy grey filtered light is used to accent the films dull metal color scheme and postindustrial look </a:t>
            </a:r>
            <a:endParaRPr lang="en-US" sz="1800" dirty="0">
              <a:solidFill>
                <a:srgbClr val="0000FF"/>
              </a:solidFill>
              <a:latin typeface="Helvetica"/>
              <a:cs typeface="Helvetica"/>
            </a:endParaRPr>
          </a:p>
        </p:txBody>
      </p:sp>
      <p:graphicFrame>
        <p:nvGraphicFramePr>
          <p:cNvPr id="92164" name="Object 4"/>
          <p:cNvGraphicFramePr>
            <a:graphicFrameLocks noChangeAspect="1"/>
          </p:cNvGraphicFramePr>
          <p:nvPr>
            <p:extLst>
              <p:ext uri="{D42A27DB-BD31-4B8C-83A1-F6EECF244321}">
                <p14:modId xmlns:p14="http://schemas.microsoft.com/office/powerpoint/2010/main" val="2107655492"/>
              </p:ext>
            </p:extLst>
          </p:nvPr>
        </p:nvGraphicFramePr>
        <p:xfrm>
          <a:off x="6300192" y="1700808"/>
          <a:ext cx="2648272" cy="2187963"/>
        </p:xfrm>
        <a:graphic>
          <a:graphicData uri="http://schemas.openxmlformats.org/presentationml/2006/ole">
            <mc:AlternateContent xmlns:mc="http://schemas.openxmlformats.org/markup-compatibility/2006">
              <mc:Choice xmlns:v="urn:schemas-microsoft-com:vml" Requires="v">
                <p:oleObj spid="_x0000_s92179" name="Document" r:id="rId3" imgW="1841500" imgH="1562100" progId="Word.Document.12">
                  <p:link updateAutomatic="1"/>
                </p:oleObj>
              </mc:Choice>
              <mc:Fallback>
                <p:oleObj name="Document" r:id="rId3" imgW="1841500" imgH="1562100" progId="Word.Document.12">
                  <p:link updateAutomatic="1"/>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1700808"/>
                        <a:ext cx="2648272" cy="2187963"/>
                      </a:xfrm>
                      <a:prstGeom prst="rect">
                        <a:avLst/>
                      </a:prstGeom>
                      <a:noFill/>
                      <a:ln>
                        <a:noFill/>
                      </a:ln>
                      <a:extLst/>
                    </p:spPr>
                  </p:pic>
                </p:oleObj>
              </mc:Fallback>
            </mc:AlternateContent>
          </a:graphicData>
        </a:graphic>
      </p:graphicFrame>
      <p:pic>
        <p:nvPicPr>
          <p:cNvPr id="7" name="Picture 6" descr="02-holden_with_vk.jpg"/>
          <p:cNvPicPr>
            <a:picLocks noChangeAspect="1"/>
          </p:cNvPicPr>
          <p:nvPr/>
        </p:nvPicPr>
        <p:blipFill>
          <a:blip r:embed="rId5"/>
          <a:stretch>
            <a:fillRect/>
          </a:stretch>
        </p:blipFill>
        <p:spPr>
          <a:xfrm>
            <a:off x="6358045" y="3933056"/>
            <a:ext cx="2606443" cy="1631032"/>
          </a:xfrm>
          <a:prstGeom prst="rect">
            <a:avLst/>
          </a:prstGeom>
        </p:spPr>
      </p:pic>
    </p:spTree>
    <p:extLst>
      <p:ext uri="{BB962C8B-B14F-4D97-AF65-F5344CB8AC3E}">
        <p14:creationId xmlns:p14="http://schemas.microsoft.com/office/powerpoint/2010/main" val="545837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images-6.jpeg"/>
          <p:cNvPicPr>
            <a:picLocks noChangeAspect="1"/>
          </p:cNvPicPr>
          <p:nvPr/>
        </p:nvPicPr>
        <p:blipFill>
          <a:blip r:embed="rId3"/>
          <a:stretch>
            <a:fillRect/>
          </a:stretch>
        </p:blipFill>
        <p:spPr>
          <a:xfrm>
            <a:off x="5943600" y="1752600"/>
            <a:ext cx="3200400" cy="1962727"/>
          </a:xfrm>
          <a:prstGeom prst="rect">
            <a:avLst/>
          </a:prstGeom>
        </p:spPr>
      </p:pic>
      <p:sp>
        <p:nvSpPr>
          <p:cNvPr id="9219" name="Rectangle 2"/>
          <p:cNvSpPr txBox="1">
            <a:spLocks noChangeArrowheads="1"/>
          </p:cNvSpPr>
          <p:nvPr/>
        </p:nvSpPr>
        <p:spPr bwMode="auto">
          <a:xfrm>
            <a:off x="-14288" y="76200"/>
            <a:ext cx="9158288" cy="749300"/>
          </a:xfrm>
          <a:prstGeom prst="rect">
            <a:avLst/>
          </a:prstGeom>
          <a:solidFill>
            <a:srgbClr val="7DB1E1">
              <a:alpha val="67842"/>
            </a:srgbClr>
          </a:solidFill>
          <a:ln w="9525">
            <a:noFill/>
            <a:miter lim="800000"/>
            <a:headEnd/>
            <a:tailEnd/>
          </a:ln>
        </p:spPr>
        <p:txBody>
          <a:bodyPr anchor="b">
            <a:prstTxWarp prst="textNoShape">
              <a:avLst/>
            </a:prstTxWarp>
          </a:bodyPr>
          <a:lstStyle/>
          <a:p>
            <a:r>
              <a:rPr lang="en-GB" sz="4000" b="1" dirty="0" smtClean="0">
                <a:solidFill>
                  <a:schemeClr val="bg1"/>
                </a:solidFill>
                <a:latin typeface="Helvetica" pitchFamily="-65" charset="0"/>
              </a:rPr>
              <a:t>              Lighting</a:t>
            </a:r>
            <a:endParaRPr lang="en-GB" sz="4000" b="1" dirty="0">
              <a:solidFill>
                <a:schemeClr val="bg1"/>
              </a:solidFill>
              <a:latin typeface="Helvetica" pitchFamily="-65" charset="0"/>
            </a:endParaRPr>
          </a:p>
        </p:txBody>
      </p:sp>
      <p:pic>
        <p:nvPicPr>
          <p:cNvPr id="13" name="Picture 12" descr="blade_runner_21.jpg"/>
          <p:cNvPicPr>
            <a:picLocks noChangeAspect="1"/>
          </p:cNvPicPr>
          <p:nvPr/>
        </p:nvPicPr>
        <p:blipFill>
          <a:blip r:embed="rId4"/>
          <a:stretch>
            <a:fillRect/>
          </a:stretch>
        </p:blipFill>
        <p:spPr>
          <a:xfrm>
            <a:off x="762000" y="1828800"/>
            <a:ext cx="2363671" cy="1981200"/>
          </a:xfrm>
          <a:prstGeom prst="rect">
            <a:avLst/>
          </a:prstGeom>
        </p:spPr>
      </p:pic>
      <p:pic>
        <p:nvPicPr>
          <p:cNvPr id="15" name="Picture 14" descr="images-5.jpeg"/>
          <p:cNvPicPr>
            <a:picLocks noChangeAspect="1"/>
          </p:cNvPicPr>
          <p:nvPr/>
        </p:nvPicPr>
        <p:blipFill>
          <a:blip r:embed="rId5"/>
          <a:stretch>
            <a:fillRect/>
          </a:stretch>
        </p:blipFill>
        <p:spPr>
          <a:xfrm>
            <a:off x="3276600" y="1828800"/>
            <a:ext cx="3026228" cy="1981200"/>
          </a:xfrm>
          <a:prstGeom prst="rect">
            <a:avLst/>
          </a:prstGeom>
        </p:spPr>
      </p:pic>
      <p:pic>
        <p:nvPicPr>
          <p:cNvPr id="17" name="Picture 16" descr="3593380_orig.jpg"/>
          <p:cNvPicPr>
            <a:picLocks noChangeAspect="1"/>
          </p:cNvPicPr>
          <p:nvPr/>
        </p:nvPicPr>
        <p:blipFill>
          <a:blip r:embed="rId6"/>
          <a:stretch>
            <a:fillRect/>
          </a:stretch>
        </p:blipFill>
        <p:spPr>
          <a:xfrm>
            <a:off x="762000" y="3962400"/>
            <a:ext cx="2438400" cy="1985048"/>
          </a:xfrm>
          <a:prstGeom prst="rect">
            <a:avLst/>
          </a:prstGeom>
        </p:spPr>
      </p:pic>
      <p:pic>
        <p:nvPicPr>
          <p:cNvPr id="19" name="Picture 18" descr="tyrell.jpg"/>
          <p:cNvPicPr>
            <a:picLocks noChangeAspect="1"/>
          </p:cNvPicPr>
          <p:nvPr/>
        </p:nvPicPr>
        <p:blipFill>
          <a:blip r:embed="rId7"/>
          <a:stretch>
            <a:fillRect/>
          </a:stretch>
        </p:blipFill>
        <p:spPr>
          <a:xfrm>
            <a:off x="3276600" y="3962400"/>
            <a:ext cx="3048000" cy="1981200"/>
          </a:xfrm>
          <a:prstGeom prst="rect">
            <a:avLst/>
          </a:prstGeom>
        </p:spPr>
      </p:pic>
      <p:pic>
        <p:nvPicPr>
          <p:cNvPr id="20" name="Picture 19" descr="DownloadedFile-1.jpeg"/>
          <p:cNvPicPr>
            <a:picLocks noChangeAspect="1"/>
          </p:cNvPicPr>
          <p:nvPr/>
        </p:nvPicPr>
        <p:blipFill>
          <a:blip r:embed="rId8"/>
          <a:stretch>
            <a:fillRect/>
          </a:stretch>
        </p:blipFill>
        <p:spPr>
          <a:xfrm>
            <a:off x="6477000" y="3962400"/>
            <a:ext cx="2057400" cy="19812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76200"/>
            <a:ext cx="9144000" cy="798512"/>
          </a:xfrm>
          <a:solidFill>
            <a:srgbClr val="7DB1E1">
              <a:alpha val="67842"/>
            </a:srgbClr>
          </a:solidFill>
        </p:spPr>
        <p:txBody>
          <a:bodyPr/>
          <a:lstStyle/>
          <a:p>
            <a:pPr eaLnBrk="1" hangingPunct="1"/>
            <a:r>
              <a:rPr lang="en-GB" sz="4000" b="1" dirty="0" smtClean="0">
                <a:solidFill>
                  <a:schemeClr val="bg1"/>
                </a:solidFill>
              </a:rPr>
              <a:t>           </a:t>
            </a:r>
            <a:r>
              <a:rPr lang="en-GB" sz="4000" b="1" dirty="0" smtClean="0">
                <a:solidFill>
                  <a:schemeClr val="bg1"/>
                </a:solidFill>
                <a:latin typeface="Helvetica" pitchFamily="34" charset="0"/>
              </a:rPr>
              <a:t>Lighting</a:t>
            </a:r>
            <a:endParaRPr lang="en-GB" sz="4000" b="1" dirty="0">
              <a:solidFill>
                <a:schemeClr val="bg1"/>
              </a:solidFill>
              <a:latin typeface="Helvetica"/>
              <a:cs typeface="Helvetica"/>
            </a:endParaRPr>
          </a:p>
        </p:txBody>
      </p:sp>
      <p:sp>
        <p:nvSpPr>
          <p:cNvPr id="2" name="Text Placeholder 1"/>
          <p:cNvSpPr>
            <a:spLocks noGrp="1"/>
          </p:cNvSpPr>
          <p:nvPr>
            <p:ph type="body" sz="half" idx="1"/>
          </p:nvPr>
        </p:nvSpPr>
        <p:spPr>
          <a:xfrm>
            <a:off x="179512" y="1484784"/>
            <a:ext cx="7923348" cy="4690864"/>
          </a:xfrm>
        </p:spPr>
        <p:txBody>
          <a:bodyPr/>
          <a:lstStyle/>
          <a:p>
            <a:pPr marL="0" indent="0">
              <a:buNone/>
            </a:pPr>
            <a:endParaRPr lang="en-AU" sz="1800" dirty="0" smtClean="0"/>
          </a:p>
          <a:p>
            <a:r>
              <a:rPr lang="en-AU" sz="1800" dirty="0" smtClean="0">
                <a:latin typeface="Helvetica"/>
                <a:cs typeface="Helvetica"/>
              </a:rPr>
              <a:t>Classical Hollywood filmmaking developed the custom of using at least three light sources per shot:</a:t>
            </a:r>
          </a:p>
          <a:p>
            <a:endParaRPr lang="en-AU" sz="1800" dirty="0" smtClean="0">
              <a:latin typeface="Helvetica"/>
              <a:cs typeface="Helvetica"/>
            </a:endParaRPr>
          </a:p>
          <a:p>
            <a:pPr>
              <a:buNone/>
            </a:pPr>
            <a:r>
              <a:rPr lang="en-AU" sz="1800" dirty="0" smtClean="0">
                <a:latin typeface="Helvetica"/>
                <a:cs typeface="Helvetica"/>
              </a:rPr>
              <a:t> </a:t>
            </a:r>
          </a:p>
          <a:p>
            <a:r>
              <a:rPr lang="en-AU" sz="1800" dirty="0" smtClean="0">
                <a:solidFill>
                  <a:srgbClr val="0000FF"/>
                </a:solidFill>
                <a:latin typeface="Helvetica"/>
                <a:cs typeface="Helvetica"/>
              </a:rPr>
              <a:t>Key light: comes diagonally from the front</a:t>
            </a:r>
          </a:p>
          <a:p>
            <a:endParaRPr lang="en-AU" sz="1800" dirty="0" smtClean="0">
              <a:solidFill>
                <a:srgbClr val="0000FF"/>
              </a:solidFill>
              <a:latin typeface="Helvetica"/>
              <a:cs typeface="Helvetica"/>
            </a:endParaRPr>
          </a:p>
          <a:p>
            <a:r>
              <a:rPr lang="en-AU" sz="1800" dirty="0" smtClean="0">
                <a:solidFill>
                  <a:srgbClr val="0000FF"/>
                </a:solidFill>
                <a:latin typeface="Helvetica"/>
                <a:cs typeface="Helvetica"/>
              </a:rPr>
              <a:t>Fill light: from a position near the camera</a:t>
            </a:r>
          </a:p>
          <a:p>
            <a:endParaRPr lang="en-AU" sz="1800" dirty="0" smtClean="0">
              <a:solidFill>
                <a:srgbClr val="0000FF"/>
              </a:solidFill>
              <a:latin typeface="Helvetica"/>
              <a:cs typeface="Helvetica"/>
            </a:endParaRPr>
          </a:p>
          <a:p>
            <a:r>
              <a:rPr lang="en-AU" sz="1800" dirty="0" smtClean="0">
                <a:solidFill>
                  <a:srgbClr val="0000FF"/>
                </a:solidFill>
                <a:latin typeface="Helvetica"/>
                <a:cs typeface="Helvetica"/>
              </a:rPr>
              <a:t>Backlight from behind and above the figure</a:t>
            </a:r>
          </a:p>
          <a:p>
            <a:pPr>
              <a:buNone/>
            </a:pPr>
            <a:endParaRPr lang="en-AU" sz="1800" dirty="0" smtClean="0"/>
          </a:p>
          <a:p>
            <a:endParaRPr lang="en-AU" sz="1800" dirty="0" smtClean="0"/>
          </a:p>
          <a:p>
            <a:endParaRPr lang="en-AU" sz="1800" dirty="0"/>
          </a:p>
          <a:p>
            <a:endParaRPr lang="en-AU" sz="1800" dirty="0"/>
          </a:p>
        </p:txBody>
      </p:sp>
      <p:pic>
        <p:nvPicPr>
          <p:cNvPr id="8" name="Picture 7" descr="3-point-lighting-diagram.gif"/>
          <p:cNvPicPr>
            <a:picLocks noChangeAspect="1"/>
          </p:cNvPicPr>
          <p:nvPr/>
        </p:nvPicPr>
        <p:blipFill>
          <a:blip r:embed="rId2"/>
          <a:stretch>
            <a:fillRect/>
          </a:stretch>
        </p:blipFill>
        <p:spPr>
          <a:xfrm>
            <a:off x="4850887" y="2492896"/>
            <a:ext cx="4211943" cy="3034647"/>
          </a:xfrm>
          <a:prstGeom prst="rect">
            <a:avLst/>
          </a:prstGeom>
        </p:spPr>
      </p:pic>
    </p:spTree>
    <p:extLst>
      <p:ext uri="{BB962C8B-B14F-4D97-AF65-F5344CB8AC3E}">
        <p14:creationId xmlns:p14="http://schemas.microsoft.com/office/powerpoint/2010/main" val="545837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Custom 1">
      <a:majorFont>
        <a:latin typeface="Comic Sans MS"/>
        <a:ea typeface=""/>
        <a:cs typeface=""/>
      </a:majorFont>
      <a:minorFont>
        <a:latin typeface="Tahoma"/>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Black Tie.thmx</Template>
  <TotalTime>2541</TotalTime>
  <Words>1644</Words>
  <Application>Microsoft Macintosh PowerPoint</Application>
  <PresentationFormat>On-screen Show (4:3)</PresentationFormat>
  <Paragraphs>150</Paragraphs>
  <Slides>26</Slides>
  <Notes>2</Notes>
  <HiddenSlides>0</HiddenSlides>
  <MMClips>0</MMClips>
  <ScaleCrop>false</ScaleCrop>
  <HeadingPairs>
    <vt:vector size="6" baseType="variant">
      <vt:variant>
        <vt:lpstr>Theme</vt:lpstr>
      </vt:variant>
      <vt:variant>
        <vt:i4>1</vt:i4>
      </vt:variant>
      <vt:variant>
        <vt:lpstr>Links</vt:lpstr>
      </vt:variant>
      <vt:variant>
        <vt:i4>4</vt:i4>
      </vt:variant>
      <vt:variant>
        <vt:lpstr>Slide Titles</vt:lpstr>
      </vt:variant>
      <vt:variant>
        <vt:i4>26</vt:i4>
      </vt:variant>
    </vt:vector>
  </HeadingPairs>
  <TitlesOfParts>
    <vt:vector size="31" baseType="lpstr">
      <vt:lpstr>Blends</vt:lpstr>
      <vt:lpstr>???</vt:lpstr>
      <vt:lpstr>???</vt:lpstr>
      <vt:lpstr>???</vt:lpstr>
      <vt:lpstr>???</vt:lpstr>
      <vt:lpstr>        Film Studies:  Lighting </vt:lpstr>
      <vt:lpstr>         Blade Runner</vt:lpstr>
      <vt:lpstr>           Lighting</vt:lpstr>
      <vt:lpstr>        Film Studies:  Lighting </vt:lpstr>
      <vt:lpstr>           Lighting Position</vt:lpstr>
      <vt:lpstr>           Lighting Position</vt:lpstr>
      <vt:lpstr>           Lighting Position</vt:lpstr>
      <vt:lpstr>PowerPoint Presentation</vt:lpstr>
      <vt:lpstr>           Lighting</vt:lpstr>
      <vt:lpstr>           Lighting</vt:lpstr>
      <vt:lpstr>           Lighting</vt:lpstr>
      <vt:lpstr>           Lighting</vt:lpstr>
      <vt:lpstr>Dark City, Dark People, Dark Times</vt:lpstr>
      <vt:lpstr>           Lighting</vt:lpstr>
      <vt:lpstr>           Lighting</vt:lpstr>
      <vt:lpstr>Film Noir Connection</vt:lpstr>
      <vt:lpstr>Lighting Interpretation </vt:lpstr>
      <vt:lpstr>PowerPoint Presentation</vt:lpstr>
      <vt:lpstr>PowerPoint Presentation</vt:lpstr>
      <vt:lpstr>            </vt:lpstr>
      <vt:lpstr>Opening Scene</vt:lpstr>
      <vt:lpstr>PowerPoint Presentation</vt:lpstr>
      <vt:lpstr>PowerPoint Presentation</vt:lpstr>
      <vt:lpstr>Analysing Lighting</vt:lpstr>
      <vt:lpstr>PowerPoint Presentation</vt:lpstr>
      <vt:lpstr>Answering the question</vt:lpstr>
    </vt:vector>
  </TitlesOfParts>
  <Company>Angus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Multimedia</dc:title>
  <dc:creator>test</dc:creator>
  <cp:lastModifiedBy>Apple Mac</cp:lastModifiedBy>
  <cp:revision>225</cp:revision>
  <dcterms:created xsi:type="dcterms:W3CDTF">2013-12-15T22:20:34Z</dcterms:created>
  <dcterms:modified xsi:type="dcterms:W3CDTF">2015-02-15T07:00:45Z</dcterms:modified>
</cp:coreProperties>
</file>